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t7CTA454LFYOL8j59o/NtwIy5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94660"/>
  </p:normalViewPr>
  <p:slideViewPr>
    <p:cSldViewPr snapToGrid="0">
      <p:cViewPr varScale="1">
        <p:scale>
          <a:sx n="103" d="100"/>
          <a:sy n="103" d="100"/>
        </p:scale>
        <p:origin x="222"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tan.us/media/tysjmzko/ca_adult-learning-guide_081822-a11y.pdf"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microsoft.com/en-us/microsoft-365/powerpoint" TargetMode="External"/><Relationship Id="rId4" Type="http://schemas.openxmlformats.org/officeDocument/2006/relationships/hyperlink" Target="https://www.google.com/docs/about/"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adlet.com/"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polleverywhere.com/" TargetMode="External"/><Relationship Id="rId5" Type="http://schemas.openxmlformats.org/officeDocument/2006/relationships/hyperlink" Target="https://www.slido.com/" TargetMode="External"/><Relationship Id="rId4" Type="http://schemas.openxmlformats.org/officeDocument/2006/relationships/hyperlink" Target="https://jamboard.google.co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 name="Google Shape;3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4a32b31c85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24a32b31c85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15 minutes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This activity is designed to help participants begin applying key theories into their own programs and classrooms.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Divide participants into small groups and assign each group a theory of adult </a:t>
            </a: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learning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Ask each group to brainstorm strategies for applying their assigned theory in the classroom. What could this strategy look like if implemented effectively in a micro-lesson?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The micro lesson should be something that takes adult students 15 minutes or less to complete. This is just a sample lesson that gives us a chance to practice exploring what it look like to implement these ideas in our classrooms.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b="1">
                <a:solidFill>
                  <a:schemeClr val="dk1"/>
                </a:solidFill>
              </a:rPr>
              <a:t>🗣️ Facilitation tip</a:t>
            </a:r>
            <a:r>
              <a:rPr lang="en-US">
                <a:solidFill>
                  <a:schemeClr val="dk1"/>
                </a:solidFill>
              </a:rPr>
              <a:t>:</a:t>
            </a:r>
            <a:r>
              <a:rPr lang="en-US" b="1">
                <a:solidFill>
                  <a:schemeClr val="dk1"/>
                </a:solidFill>
              </a:rPr>
              <a:t> </a:t>
            </a:r>
            <a:r>
              <a:rPr lang="en-US">
                <a:solidFill>
                  <a:schemeClr val="dk1"/>
                </a:solidFill>
              </a:rPr>
              <a:t>Encourage groups to start the conversation by identifying a note-taker and presenter so it’s clear to group members who will be capturing ideas and who will be responsible for presenting conversation highlights to the full group.</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b="1">
                <a:solidFill>
                  <a:schemeClr val="dk1"/>
                </a:solidFill>
              </a:rPr>
              <a:t>🗣️ Facilitation tip</a:t>
            </a:r>
            <a:r>
              <a:rPr lang="en-US">
                <a:solidFill>
                  <a:schemeClr val="dk1"/>
                </a:solidFill>
              </a:rPr>
              <a:t>: Frame the activity with a clear deliverable. For example, groups should come prepared to share at least one practical lesson idea for how they can apply the theory. So as they brainstorm several ideas, and as groups are talking, gently remind them to focus their energy on choosing their favorite or the most useful strategy that arises during the brainstorming.</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 </a:t>
            </a:r>
            <a:r>
              <a:rPr lang="en-US" b="1">
                <a:solidFill>
                  <a:schemeClr val="dk1"/>
                </a:solidFill>
              </a:rPr>
              <a:t>Digital Learning Guidance connection: </a:t>
            </a:r>
            <a:r>
              <a:rPr lang="en-US">
                <a:solidFill>
                  <a:schemeClr val="dk1"/>
                </a:solidFill>
              </a:rPr>
              <a:t>Direct everyone to page 45 of the DLG to find more complete definitions and examples of each theory. (</a:t>
            </a:r>
            <a:r>
              <a:rPr lang="en-US" u="sng">
                <a:solidFill>
                  <a:schemeClr val="hlink"/>
                </a:solidFill>
                <a:hlinkClick r:id="rId3"/>
              </a:rPr>
              <a:t>https://otan.us/media/tysjmzko/ca_adult-learning-guide_081822-a11y.pdf</a:t>
            </a:r>
            <a:r>
              <a:rPr lang="en-US">
                <a:solidFill>
                  <a:schemeClr val="dk1"/>
                </a:solidFill>
              </a:rPr>
              <a: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🗣️Facilitation tip</a:t>
            </a:r>
            <a:r>
              <a:rPr lang="en-US">
                <a:solidFill>
                  <a:schemeClr val="dk1"/>
                </a:solidFill>
              </a:rPr>
              <a:t>: You can also offering guiding questions for each item:</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When you consider </a:t>
            </a:r>
            <a:r>
              <a:rPr lang="en-US" b="1">
                <a:solidFill>
                  <a:schemeClr val="dk1"/>
                </a:solidFill>
              </a:rPr>
              <a:t>Andragogy</a:t>
            </a:r>
            <a:r>
              <a:rPr lang="en-US">
                <a:solidFill>
                  <a:schemeClr val="dk1"/>
                </a:solidFill>
              </a:rPr>
              <a:t>, think about how you can communicate the importance of the lesson and why it's relevant to your learners.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If you choose </a:t>
            </a:r>
            <a:r>
              <a:rPr lang="en-US" b="1">
                <a:solidFill>
                  <a:schemeClr val="dk1"/>
                </a:solidFill>
              </a:rPr>
              <a:t>Experiential Learning</a:t>
            </a:r>
            <a:r>
              <a:rPr lang="en-US">
                <a:solidFill>
                  <a:schemeClr val="dk1"/>
                </a:solidFill>
              </a:rPr>
              <a:t>, your lesson should include an activity or discussion that allows learners to draw on their own experiences or engage in a new experience related to the topic.</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For </a:t>
            </a:r>
            <a:r>
              <a:rPr lang="en-US" b="1">
                <a:solidFill>
                  <a:schemeClr val="dk1"/>
                </a:solidFill>
              </a:rPr>
              <a:t>Heutagogy</a:t>
            </a:r>
            <a:r>
              <a:rPr lang="en-US">
                <a:solidFill>
                  <a:schemeClr val="dk1"/>
                </a:solidFill>
              </a:rPr>
              <a:t>, your lesson design should consider how learners can take control of their learning, perhaps through choice in tasks or a self-evaluation component.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If you opt for </a:t>
            </a:r>
            <a:r>
              <a:rPr lang="en-US" b="1">
                <a:solidFill>
                  <a:schemeClr val="dk1"/>
                </a:solidFill>
              </a:rPr>
              <a:t>Self-Directed Learning</a:t>
            </a:r>
            <a:r>
              <a:rPr lang="en-US">
                <a:solidFill>
                  <a:schemeClr val="dk1"/>
                </a:solidFill>
              </a:rPr>
              <a:t>, you'll want to think about ways to empower learners to set their own goals and make decisions about how they learn.</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And if you decide on </a:t>
            </a:r>
            <a:r>
              <a:rPr lang="en-US" b="1">
                <a:solidFill>
                  <a:schemeClr val="dk1"/>
                </a:solidFill>
              </a:rPr>
              <a:t>Transformative Learning</a:t>
            </a:r>
            <a:r>
              <a:rPr lang="en-US">
                <a:solidFill>
                  <a:schemeClr val="dk1"/>
                </a:solidFill>
              </a:rPr>
              <a:t>, try to incorporate opportunities for learners to critically reflect and potentially change their perspectives or beliefs.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 Digital connection: </a:t>
            </a:r>
            <a:r>
              <a:rPr lang="en-US">
                <a:solidFill>
                  <a:schemeClr val="dk1"/>
                </a:solidFill>
              </a:rPr>
              <a:t>Instead of prescribing a specific goal or learning artifact as the outcome for professional learning, consider introducing tools like </a:t>
            </a:r>
            <a:r>
              <a:rPr lang="en-US" u="sng">
                <a:solidFill>
                  <a:schemeClr val="hlink"/>
                </a:solidFill>
                <a:hlinkClick r:id="rId4"/>
              </a:rPr>
              <a:t>Google Docs</a:t>
            </a:r>
            <a:r>
              <a:rPr lang="en-US">
                <a:solidFill>
                  <a:schemeClr val="dk1"/>
                </a:solidFill>
              </a:rPr>
              <a:t> and </a:t>
            </a:r>
            <a:r>
              <a:rPr lang="en-US" u="sng">
                <a:solidFill>
                  <a:schemeClr val="hlink"/>
                </a:solidFill>
                <a:hlinkClick r:id="rId5"/>
              </a:rPr>
              <a:t>Microsoft PowerPoint</a:t>
            </a:r>
            <a:r>
              <a:rPr lang="en-US">
                <a:solidFill>
                  <a:schemeClr val="dk1"/>
                </a:solidFill>
              </a:rPr>
              <a:t> so educators have more creative control in how they design and deliver their learning artifacts. In this kind of PD, your role may no longer be to set goals and deliver content but rather coach, motivate, and facilitate learning as educators build new skills and work towards their self-defined goals. Then, each group can share their discussion in any way they choose.</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b="1">
                <a:solidFill>
                  <a:schemeClr val="dk1"/>
                </a:solidFill>
              </a:rPr>
              <a:t>🗣️Facilitation tip</a:t>
            </a:r>
            <a:r>
              <a:rPr lang="en-US">
                <a:solidFill>
                  <a:schemeClr val="dk1"/>
                </a:solidFill>
              </a:rPr>
              <a:t>: If you’d prefer to provide more structure, consider using a Google Slides or Microsoft PowerPoint slide deck where each group can capture and present their micro-lesson. Before the session, create a slide for each theory, then provide a quick tour of the deck before the conversation begins so participants can see how and where they are able to take notes and present key insights from the activity.</a:t>
            </a:r>
            <a:endParaRPr>
              <a:solidFill>
                <a:schemeClr val="dk1"/>
              </a:solidFill>
            </a:endParaRPr>
          </a:p>
          <a:p>
            <a:pPr marL="1371600" lvl="2" indent="-298450" algn="l" rtl="0">
              <a:lnSpc>
                <a:spcPct val="115000"/>
              </a:lnSpc>
              <a:spcBef>
                <a:spcPts val="0"/>
              </a:spcBef>
              <a:spcAft>
                <a:spcPts val="0"/>
              </a:spcAft>
              <a:buClr>
                <a:schemeClr val="dk1"/>
              </a:buClr>
              <a:buSzPts val="1100"/>
              <a:buChar char="■"/>
            </a:pPr>
            <a:r>
              <a:rPr lang="en-US">
                <a:solidFill>
                  <a:schemeClr val="dk1"/>
                </a:solidFill>
              </a:rPr>
              <a:t>As groups present, you can project the slide deck for everyone to see as a supportive visual to guide the report from each group.</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41256b7583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10 minutes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US" b="1">
                <a:solidFill>
                  <a:schemeClr val="dk1"/>
                </a:solidFill>
              </a:rPr>
              <a:t>Peer feedback and reflection</a:t>
            </a: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Divide participants into small groups of 3-4 people.</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Instruct participants to share their designed activity with their group members, either by sharing their screen or providing access to their digital activity.</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Each participant should take turns presenting their activity to the group, explaining how they applied the theories of adult learning.</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Encourage participants to ask questions and engage in a constructive discussion about each activity.</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b="1">
                <a:solidFill>
                  <a:schemeClr val="dk1"/>
                </a:solidFill>
              </a:rPr>
              <a:t>🗣️ Factiliation tip</a:t>
            </a:r>
            <a:r>
              <a:rPr lang="en-US">
                <a:solidFill>
                  <a:schemeClr val="dk1"/>
                </a:solidFill>
              </a:rPr>
              <a:t>: Provide examples of “I notice” and “I wonder” statements to guide the feedback process (examples on </a:t>
            </a:r>
            <a:r>
              <a:rPr lang="en-US" u="sng">
                <a:solidFill>
                  <a:schemeClr val="hlink"/>
                </a:solidFill>
                <a:hlinkClick r:id="rId3" action="ppaction://hlinksldjump"/>
              </a:rPr>
              <a:t>slide 13</a:t>
            </a:r>
            <a:r>
              <a:rPr lang="en-US">
                <a:solidFill>
                  <a:schemeClr val="dk1"/>
                </a:solidFill>
              </a:rPr>
              <a:t>)</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p:txBody>
      </p:sp>
      <p:sp>
        <p:nvSpPr>
          <p:cNvPr id="119" name="Google Shape;119;g241256b7583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41dc09e68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10 minutes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US" b="1">
                <a:solidFill>
                  <a:schemeClr val="dk1"/>
                </a:solidFill>
              </a:rPr>
              <a:t>Examples of feedback</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Provide examples of the kinds of feedback that participants can offer each other on their lessons.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This is also an opportunity to reinforce key adult learning theories that are reflected in the sample statements (i.e. “I notice that you designed the activity in a way that </a:t>
            </a:r>
            <a:r>
              <a:rPr lang="en-US" b="1">
                <a:solidFill>
                  <a:schemeClr val="dk1"/>
                </a:solidFill>
              </a:rPr>
              <a:t>encourages learners to collaborate and discuss their perspectives</a:t>
            </a:r>
            <a:r>
              <a:rPr lang="en-US">
                <a:solidFill>
                  <a:schemeClr val="dk1"/>
                </a:solidFill>
              </a:rPr>
              <a:t>, promoting a sense of community and shared learning."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 Facilitation tip</a:t>
            </a:r>
            <a:r>
              <a:rPr lang="en-US">
                <a:solidFill>
                  <a:schemeClr val="dk1"/>
                </a:solidFill>
              </a:rPr>
              <a:t>: Keep this slide open and visible during the group conversation so participants can reference these ideas in support of the conversation as they provide feedback on micro-lessons from their peers.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 Facilitation tip</a:t>
            </a:r>
            <a:r>
              <a:rPr lang="en-US">
                <a:solidFill>
                  <a:schemeClr val="dk1"/>
                </a:solidFill>
              </a:rPr>
              <a:t>: As participants talk, remind the group that the purpose of the conversation is not to identify a “right” or “wrong” answer, but rather to learn from the constructive feedback as the group collectively works to identity how to bring adult learning theories to life through digital learning experiences.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Consider modeling some of the potential feedback types: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 notice that you incorporated interactive elements in your activity, such as quizzes and polls, to engage learners and encourage their active participation."</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 notice that you provided clear instructions and guidelines for learners to follow, which helps promote a sense of autonomy and self-direction."</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 notice that you included opportunities for learners to reflect on their prior experiences and connect them to the new content, which aligns well with the theories of andragogy."</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 notice that you designed the activity in a way that encourages learners to collaborate and discuss their perspectives, promoting a sense of community and shared learning."</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 wonder how learners will have an opportunity to apply the knowledge gained from this activity in a real-world context?"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 wonder if there could be additional opportunities for learners to provide feedback or interact with each other during the activity."</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 wonder if there could be alternative ways for learners to engage with the content, such as through multimedia elements or interactive simulations."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"I wonder how learners will be able to reflect on their learning and measure their progress after completing this activity."</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p:txBody>
      </p:sp>
      <p:sp>
        <p:nvSpPr>
          <p:cNvPr id="127" name="Google Shape;127;g241dc09e68e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41256b7583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5 minutes</a:t>
            </a:r>
            <a:endParaRPr>
              <a:solidFill>
                <a:schemeClr val="dk1"/>
              </a:solidFill>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Provide a brief summary of today’s session and Chapter 3 in general</a:t>
            </a:r>
            <a:endParaRPr/>
          </a:p>
          <a:p>
            <a:pPr marL="457200" lvl="0" indent="-298450" algn="l" rtl="0">
              <a:lnSpc>
                <a:spcPct val="100000"/>
              </a:lnSpc>
              <a:spcBef>
                <a:spcPts val="0"/>
              </a:spcBef>
              <a:spcAft>
                <a:spcPts val="0"/>
              </a:spcAft>
              <a:buSzPts val="1100"/>
              <a:buChar char="●"/>
            </a:pPr>
            <a:r>
              <a:rPr lang="en-US"/>
              <a:t>Understanding the Theories of Adult Learning:</a:t>
            </a:r>
            <a:endParaRPr/>
          </a:p>
          <a:p>
            <a:pPr marL="914400" lvl="1" indent="-298450" algn="l" rtl="0">
              <a:lnSpc>
                <a:spcPct val="100000"/>
              </a:lnSpc>
              <a:spcBef>
                <a:spcPts val="0"/>
              </a:spcBef>
              <a:spcAft>
                <a:spcPts val="0"/>
              </a:spcAft>
              <a:buSzPts val="1100"/>
              <a:buChar char="○"/>
            </a:pPr>
            <a:r>
              <a:rPr lang="en-US"/>
              <a:t>Recap the theories of adult learning discussed in the session (andragogy, experiential learning, heutagogy, self-directed learning, and transformative learning)</a:t>
            </a:r>
            <a:endParaRPr/>
          </a:p>
          <a:p>
            <a:pPr marL="914400" lvl="1" indent="-298450" algn="l" rtl="0">
              <a:lnSpc>
                <a:spcPct val="100000"/>
              </a:lnSpc>
              <a:spcBef>
                <a:spcPts val="0"/>
              </a:spcBef>
              <a:spcAft>
                <a:spcPts val="0"/>
              </a:spcAft>
              <a:buSzPts val="1100"/>
              <a:buChar char="○"/>
            </a:pPr>
            <a:r>
              <a:rPr lang="en-US"/>
              <a:t>Emphasize the importance of recognizing adult learners' autonomy, prior experiences, and the practical application of knowledge.</a:t>
            </a:r>
            <a:endParaRPr/>
          </a:p>
          <a:p>
            <a:pPr marL="914400" lvl="1" indent="-298450" algn="l" rtl="0">
              <a:lnSpc>
                <a:spcPct val="100000"/>
              </a:lnSpc>
              <a:spcBef>
                <a:spcPts val="0"/>
              </a:spcBef>
              <a:spcAft>
                <a:spcPts val="0"/>
              </a:spcAft>
              <a:buSzPts val="1100"/>
              <a:buChar char="○"/>
            </a:pPr>
            <a:r>
              <a:rPr lang="en-US"/>
              <a:t>Highlight how these theories create a learner-centered approach that engages adults in active participation, reflection, and the application of new knowledge in real-world contexts.</a:t>
            </a:r>
            <a:endParaRPr/>
          </a:p>
          <a:p>
            <a:pPr marL="457200" lvl="0" indent="-298450" algn="l" rtl="0">
              <a:lnSpc>
                <a:spcPct val="100000"/>
              </a:lnSpc>
              <a:spcBef>
                <a:spcPts val="0"/>
              </a:spcBef>
              <a:spcAft>
                <a:spcPts val="0"/>
              </a:spcAft>
              <a:buSzPts val="1100"/>
              <a:buChar char="●"/>
            </a:pPr>
            <a:r>
              <a:rPr lang="en-US"/>
              <a:t>Empowering Adult Educators:</a:t>
            </a:r>
            <a:endParaRPr/>
          </a:p>
          <a:p>
            <a:pPr marL="914400" lvl="1" indent="-298450" algn="l" rtl="0">
              <a:lnSpc>
                <a:spcPct val="100000"/>
              </a:lnSpc>
              <a:spcBef>
                <a:spcPts val="0"/>
              </a:spcBef>
              <a:spcAft>
                <a:spcPts val="0"/>
              </a:spcAft>
              <a:buSzPts val="1100"/>
              <a:buChar char="○"/>
            </a:pPr>
            <a:r>
              <a:rPr lang="en-US"/>
              <a:t>Acknowledge the essential role adult educators play in creating meaningful and effective learning experiences for adult learners.</a:t>
            </a:r>
            <a:endParaRPr/>
          </a:p>
          <a:p>
            <a:pPr marL="914400" lvl="1" indent="-298450" algn="l" rtl="0">
              <a:lnSpc>
                <a:spcPct val="100000"/>
              </a:lnSpc>
              <a:spcBef>
                <a:spcPts val="0"/>
              </a:spcBef>
              <a:spcAft>
                <a:spcPts val="0"/>
              </a:spcAft>
              <a:buSzPts val="1100"/>
              <a:buChar char="○"/>
            </a:pPr>
            <a:r>
              <a:rPr lang="en-US"/>
              <a:t>Inspire educators to embrace these theories as tools to empower learners, foster a positive and inclusive learning environment, and support learners' autonomy and self-direction.</a:t>
            </a:r>
            <a:endParaRPr/>
          </a:p>
          <a:p>
            <a:pPr marL="457200" lvl="0" indent="-298450" algn="l" rtl="0">
              <a:lnSpc>
                <a:spcPct val="100000"/>
              </a:lnSpc>
              <a:spcBef>
                <a:spcPts val="0"/>
              </a:spcBef>
              <a:spcAft>
                <a:spcPts val="0"/>
              </a:spcAft>
              <a:buSzPts val="1100"/>
              <a:buChar char="●"/>
            </a:pPr>
            <a:r>
              <a:rPr lang="en-US"/>
              <a:t>Continual Exploration and Growth:</a:t>
            </a:r>
            <a:endParaRPr/>
          </a:p>
          <a:p>
            <a:pPr marL="914400" lvl="1" indent="-298450" algn="l" rtl="0">
              <a:lnSpc>
                <a:spcPct val="100000"/>
              </a:lnSpc>
              <a:spcBef>
                <a:spcPts val="0"/>
              </a:spcBef>
              <a:spcAft>
                <a:spcPts val="0"/>
              </a:spcAft>
              <a:buSzPts val="1100"/>
              <a:buChar char="○"/>
            </a:pPr>
            <a:r>
              <a:rPr lang="en-US"/>
              <a:t>Encourage adult educators to view the theories of adult learning as a starting point for their professional growth and development.</a:t>
            </a:r>
            <a:endParaRPr/>
          </a:p>
          <a:p>
            <a:pPr marL="914400" lvl="1" indent="-298450" algn="l" rtl="0">
              <a:lnSpc>
                <a:spcPct val="100000"/>
              </a:lnSpc>
              <a:spcBef>
                <a:spcPts val="0"/>
              </a:spcBef>
              <a:spcAft>
                <a:spcPts val="0"/>
              </a:spcAft>
              <a:buSzPts val="1100"/>
              <a:buChar char="○"/>
            </a:pPr>
            <a:r>
              <a:rPr lang="en-US"/>
              <a:t>Urge educators to continue exploring research, best practices, and innovative approaches in adult education to refine their instructional strategies and adapt to the evolving needs of adult learners.</a:t>
            </a:r>
            <a:endParaRPr/>
          </a:p>
          <a:p>
            <a:pPr marL="914400" lvl="1" indent="-298450" algn="l" rtl="0">
              <a:lnSpc>
                <a:spcPct val="100000"/>
              </a:lnSpc>
              <a:spcBef>
                <a:spcPts val="0"/>
              </a:spcBef>
              <a:spcAft>
                <a:spcPts val="0"/>
              </a:spcAft>
              <a:buSzPts val="1100"/>
              <a:buChar char="○"/>
            </a:pPr>
            <a:r>
              <a:rPr lang="en-US"/>
              <a:t>Highlight the potential impact of applying these theories, such as fostering transformative learning experiences that empower learners to become lifelon</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g, self-directed learners.</a:t>
            </a:r>
            <a:endParaRPr/>
          </a:p>
          <a:p>
            <a:pPr marL="0" lvl="0" indent="0" algn="l" rtl="0">
              <a:lnSpc>
                <a:spcPct val="100000"/>
              </a:lnSpc>
              <a:spcBef>
                <a:spcPts val="0"/>
              </a:spcBef>
              <a:spcAft>
                <a:spcPts val="0"/>
              </a:spcAft>
              <a:buSzPts val="1100"/>
              <a:buNone/>
            </a:pPr>
            <a:endParaRPr/>
          </a:p>
        </p:txBody>
      </p:sp>
      <p:sp>
        <p:nvSpPr>
          <p:cNvPr id="134" name="Google Shape;134;g241256b758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50d5495f5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 name="Google Shape;39;g250d5495f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241256b7583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1 minute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Introduce the objectives for today’s session, which are to understand adult learning theories and explore ways we can use digital tools to create meaningful learning experiences aligned with those theories. </a:t>
            </a:r>
            <a:endParaRPr>
              <a:solidFill>
                <a:schemeClr val="dk1"/>
              </a:solidFill>
            </a:endParaRPr>
          </a:p>
        </p:txBody>
      </p:sp>
      <p:sp>
        <p:nvSpPr>
          <p:cNvPr id="47" name="Google Shape;47;g241256b7583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41256b7583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 minute</a:t>
            </a:r>
            <a:br>
              <a:rPr lang="en-US">
                <a:solidFill>
                  <a:schemeClr val="dk1"/>
                </a:solidFill>
              </a:rPr>
            </a:br>
            <a:endParaRPr/>
          </a:p>
          <a:p>
            <a:pPr marL="457200" lvl="0" indent="-298450" algn="l" rtl="0">
              <a:lnSpc>
                <a:spcPct val="100000"/>
              </a:lnSpc>
              <a:spcBef>
                <a:spcPts val="0"/>
              </a:spcBef>
              <a:spcAft>
                <a:spcPts val="0"/>
              </a:spcAft>
              <a:buSzPts val="1100"/>
              <a:buChar char="●"/>
            </a:pPr>
            <a:r>
              <a:rPr lang="en-US"/>
              <a:t>Today’s agenda includes opportunities to explore ideas, to share ideas with our peers/colleagues, and to spend time applying key theories of adult learning into our classrooms and programs. </a:t>
            </a:r>
            <a:endParaRPr/>
          </a:p>
          <a:p>
            <a:pPr marL="0" lvl="0" indent="0" algn="l" rtl="0">
              <a:lnSpc>
                <a:spcPct val="100000"/>
              </a:lnSpc>
              <a:spcBef>
                <a:spcPts val="0"/>
              </a:spcBef>
              <a:spcAft>
                <a:spcPts val="0"/>
              </a:spcAft>
              <a:buSzPts val="1100"/>
              <a:buNone/>
            </a:pPr>
            <a:endParaRPr/>
          </a:p>
        </p:txBody>
      </p:sp>
      <p:sp>
        <p:nvSpPr>
          <p:cNvPr id="53" name="Google Shape;53;g241256b7583_0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41256b7583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3 minutes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The goal</a:t>
            </a:r>
            <a:r>
              <a:rPr lang="en-US">
                <a:solidFill>
                  <a:schemeClr val="dk1"/>
                </a:solidFill>
              </a:rPr>
              <a:t> of this activity is to provide a community-driven opportunity to ease into the session. It also showcases ways to use digital tools to create conversations between students, especially in a setting where there isn’t a single “correct” answer but rather many interesting ways to answer the same question (i.e. we are modeling effective use of digital tools to nurture conversation and collective problem solving)</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457200" lvl="0" indent="-298450" algn="l" rtl="0">
              <a:lnSpc>
                <a:spcPct val="100000"/>
              </a:lnSpc>
              <a:spcBef>
                <a:spcPts val="0"/>
              </a:spcBef>
              <a:spcAft>
                <a:spcPts val="0"/>
              </a:spcAft>
              <a:buSzPts val="1100"/>
              <a:buChar char="●"/>
            </a:pPr>
            <a:r>
              <a:rPr lang="en-US"/>
              <a:t>Ask participants which quadrant they are in</a:t>
            </a:r>
            <a:endParaRPr/>
          </a:p>
          <a:p>
            <a:pPr marL="457200" lvl="0" indent="-298450" algn="l" rtl="0">
              <a:lnSpc>
                <a:spcPct val="100000"/>
              </a:lnSpc>
              <a:spcBef>
                <a:spcPts val="0"/>
              </a:spcBef>
              <a:spcAft>
                <a:spcPts val="0"/>
              </a:spcAft>
              <a:buSzPts val="1100"/>
              <a:buChar char="●"/>
            </a:pPr>
            <a:r>
              <a:rPr lang="en-US"/>
              <a:t>Allow participants to share responses.</a:t>
            </a:r>
            <a:endParaRPr/>
          </a:p>
          <a:p>
            <a:pPr marL="914400" lvl="1" indent="-298450" algn="l" rtl="0">
              <a:lnSpc>
                <a:spcPct val="100000"/>
              </a:lnSpc>
              <a:spcBef>
                <a:spcPts val="0"/>
              </a:spcBef>
              <a:spcAft>
                <a:spcPts val="0"/>
              </a:spcAft>
              <a:buSzPts val="1100"/>
              <a:buChar char="○"/>
            </a:pPr>
            <a:r>
              <a:rPr lang="en-US"/>
              <a:t>If being conducted online, you can highlight interesting responses in the chat</a:t>
            </a:r>
            <a:endParaRPr/>
          </a:p>
          <a:p>
            <a:pPr marL="914400" lvl="1" indent="-298450" algn="l" rtl="0">
              <a:lnSpc>
                <a:spcPct val="100000"/>
              </a:lnSpc>
              <a:spcBef>
                <a:spcPts val="0"/>
              </a:spcBef>
              <a:spcAft>
                <a:spcPts val="0"/>
              </a:spcAft>
              <a:buSzPts val="1100"/>
              <a:buChar char="○"/>
            </a:pPr>
            <a:r>
              <a:rPr lang="en-US"/>
              <a:t>If being conducted in-person, you can reiterate and summarize what people are saying as a way to affirm their participation</a:t>
            </a:r>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t>
            </a:r>
            <a:r>
              <a:rPr lang="en-US" b="1">
                <a:solidFill>
                  <a:schemeClr val="dk1"/>
                </a:solidFill>
              </a:rPr>
              <a:t> Instructional strategy modeling</a:t>
            </a:r>
            <a:r>
              <a:rPr lang="en-US">
                <a:solidFill>
                  <a:schemeClr val="dk1"/>
                </a:solidFill>
              </a:rPr>
              <a:t>: This showcases that there is not a right or wrong answer to the question (as is the case with most AE content). The learning happens through collaboration and the opportunity to explore how peers / fellow students are thinking through a similar problem.</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 </a:t>
            </a:r>
            <a:r>
              <a:rPr lang="en-US" b="1">
                <a:solidFill>
                  <a:schemeClr val="dk1"/>
                </a:solidFill>
              </a:rPr>
              <a:t>Digital connection. </a:t>
            </a:r>
            <a:r>
              <a:rPr lang="en-US">
                <a:solidFill>
                  <a:schemeClr val="dk1"/>
                </a:solidFill>
              </a:rPr>
              <a:t>This activity can be facilitated on Zoom, with participants replying via chat with their quadrant (i.e., “I” and “IV”). If in-person, participants can respond out-loud. In either in-person or online settings, you could also place this on a Jamboard or Google Slides file and give participants an opportunity to respond with a marker or sticker. That could help to visualize responses in an interesting and engaging way while also modeling the use of digital tools. But, since there are several other digital tasks included in the session, it’s not essential to use digital tools here as this can be a quick activity that just gets people talking!</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64" name="Google Shape;64;g241256b7583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41256b7583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10 minutes</a:t>
            </a:r>
            <a:br>
              <a:rPr lang="en-US">
                <a:solidFill>
                  <a:schemeClr val="dk1"/>
                </a:solidFill>
              </a:rPr>
            </a:br>
            <a:endParaRPr b="1">
              <a:solidFill>
                <a:schemeClr val="dk1"/>
              </a:solidFill>
            </a:endParaRPr>
          </a:p>
          <a:p>
            <a:pPr marL="457200" lvl="0" indent="-298450" algn="l" rtl="0">
              <a:lnSpc>
                <a:spcPct val="100000"/>
              </a:lnSpc>
              <a:spcBef>
                <a:spcPts val="0"/>
              </a:spcBef>
              <a:spcAft>
                <a:spcPts val="0"/>
              </a:spcAft>
              <a:buSzPts val="1100"/>
              <a:buChar char="●"/>
            </a:pPr>
            <a:r>
              <a:rPr lang="en-US"/>
              <a:t>To start today’s session, we’ll be exploring a topic with our neighbors.</a:t>
            </a:r>
            <a:endParaRPr/>
          </a:p>
          <a:p>
            <a:pPr marL="457200" lvl="0" indent="-298450" algn="l" rtl="0">
              <a:lnSpc>
                <a:spcPct val="100000"/>
              </a:lnSpc>
              <a:spcBef>
                <a:spcPts val="0"/>
              </a:spcBef>
              <a:spcAft>
                <a:spcPts val="0"/>
              </a:spcAft>
              <a:buSzPts val="1100"/>
              <a:buChar char="●"/>
            </a:pPr>
            <a:r>
              <a:rPr lang="en-US"/>
              <a:t>Turn to a person next to you and explore the following two questions. As you talk, take note of interesting responses that you can share with the full group.</a:t>
            </a:r>
            <a:endParaRPr/>
          </a:p>
          <a:p>
            <a:pPr marL="914400" lvl="1" indent="-298450" algn="l" rtl="0">
              <a:lnSpc>
                <a:spcPct val="100000"/>
              </a:lnSpc>
              <a:spcBef>
                <a:spcPts val="0"/>
              </a:spcBef>
              <a:spcAft>
                <a:spcPts val="0"/>
              </a:spcAft>
              <a:buSzPts val="1100"/>
              <a:buChar char="○"/>
            </a:pPr>
            <a:r>
              <a:rPr lang="en-US"/>
              <a:t>When thinking about “digital” learning experiences, this could be fully online or blended</a:t>
            </a:r>
            <a:endParaRPr/>
          </a:p>
          <a:p>
            <a:pPr marL="457200" lvl="0" indent="-298450" algn="l" rtl="0">
              <a:lnSpc>
                <a:spcPct val="100000"/>
              </a:lnSpc>
              <a:spcBef>
                <a:spcPts val="0"/>
              </a:spcBef>
              <a:spcAft>
                <a:spcPts val="0"/>
              </a:spcAft>
              <a:buSzPts val="1100"/>
              <a:buChar char="●"/>
            </a:pPr>
            <a:r>
              <a:rPr lang="en-US"/>
              <a:t>When we finish talking to our neighbors, any group can share a few themes or interesting ideas that surfaced during the conversation.</a:t>
            </a:r>
            <a:endParaRPr/>
          </a:p>
          <a:p>
            <a:pPr marL="914400" lvl="1" indent="-298450" algn="l" rtl="0">
              <a:lnSpc>
                <a:spcPct val="100000"/>
              </a:lnSpc>
              <a:spcBef>
                <a:spcPts val="0"/>
              </a:spcBef>
              <a:spcAft>
                <a:spcPts val="0"/>
              </a:spcAft>
              <a:buSzPts val="1100"/>
              <a:buChar char="○"/>
            </a:pPr>
            <a:r>
              <a:rPr lang="en-US"/>
              <a:t>If conducting the training online, present each question one at a time and allow participants to respond via chat. </a:t>
            </a:r>
            <a:endParaRPr/>
          </a:p>
          <a:p>
            <a:pPr marL="914400" lvl="1" indent="-298450" algn="l" rtl="0">
              <a:lnSpc>
                <a:spcPct val="100000"/>
              </a:lnSpc>
              <a:spcBef>
                <a:spcPts val="0"/>
              </a:spcBef>
              <a:spcAft>
                <a:spcPts val="0"/>
              </a:spcAft>
              <a:buSzPts val="1100"/>
              <a:buChar char="○"/>
            </a:pPr>
            <a:r>
              <a:rPr lang="en-US"/>
              <a:t>As a facilitator, you should note/highlight interesting responses via chat.</a:t>
            </a:r>
            <a:endParaRPr/>
          </a:p>
          <a:p>
            <a:pPr marL="1371600" lvl="2" indent="-298450" algn="l" rtl="0">
              <a:lnSpc>
                <a:spcPct val="100000"/>
              </a:lnSpc>
              <a:spcBef>
                <a:spcPts val="0"/>
              </a:spcBef>
              <a:spcAft>
                <a:spcPts val="0"/>
              </a:spcAft>
              <a:buSzPts val="1100"/>
              <a:buChar char="■"/>
            </a:pPr>
            <a:r>
              <a:rPr lang="en-US"/>
              <a:t>Be careful to not suggest which responses are “right” or “wrong”, but instead, emphasize interesting responses with phrases like: </a:t>
            </a:r>
            <a:endParaRPr/>
          </a:p>
          <a:p>
            <a:pPr marL="1828800" lvl="3" indent="-298450" algn="l" rtl="0">
              <a:lnSpc>
                <a:spcPct val="100000"/>
              </a:lnSpc>
              <a:spcBef>
                <a:spcPts val="0"/>
              </a:spcBef>
              <a:spcAft>
                <a:spcPts val="0"/>
              </a:spcAft>
              <a:buSzPts val="1100"/>
              <a:buChar char="●"/>
            </a:pPr>
            <a:r>
              <a:rPr lang="en-US"/>
              <a:t>“Oh, that’s an interesting perspective, what do you all think?”</a:t>
            </a:r>
            <a:endParaRPr/>
          </a:p>
          <a:p>
            <a:pPr marL="1828800" lvl="3" indent="-298450" algn="l" rtl="0">
              <a:lnSpc>
                <a:spcPct val="100000"/>
              </a:lnSpc>
              <a:spcBef>
                <a:spcPts val="0"/>
              </a:spcBef>
              <a:spcAft>
                <a:spcPts val="0"/>
              </a:spcAft>
              <a:buSzPts val="1100"/>
              <a:buChar char="●"/>
            </a:pPr>
            <a:r>
              <a:rPr lang="en-US"/>
              <a:t>“I’ve never thought about it like that. Have any of you experienced something similar”?</a:t>
            </a:r>
            <a:endParaRPr/>
          </a:p>
          <a:p>
            <a:pPr marL="914400" lvl="1" indent="-298450" algn="l" rtl="0">
              <a:lnSpc>
                <a:spcPct val="100000"/>
              </a:lnSpc>
              <a:spcBef>
                <a:spcPts val="0"/>
              </a:spcBef>
              <a:spcAft>
                <a:spcPts val="0"/>
              </a:spcAft>
              <a:buSzPts val="1100"/>
              <a:buChar char="○"/>
            </a:pPr>
            <a:r>
              <a:rPr lang="en-US"/>
              <a:t>As participants are discussing, provide supportive questions like: “What elements do you think contributed to the positive experience?”</a:t>
            </a:r>
            <a:endParaRPr/>
          </a:p>
          <a:p>
            <a:pPr marL="457200" lvl="0" indent="-298450" algn="l" rtl="0">
              <a:lnSpc>
                <a:spcPct val="115000"/>
              </a:lnSpc>
              <a:spcBef>
                <a:spcPts val="0"/>
              </a:spcBef>
              <a:spcAft>
                <a:spcPts val="0"/>
              </a:spcAft>
              <a:buSzPts val="1100"/>
              <a:buChar char="●"/>
            </a:pPr>
            <a:r>
              <a:rPr lang="en-US">
                <a:solidFill>
                  <a:schemeClr val="dk1"/>
                </a:solidFill>
              </a:rPr>
              <a:t>💻 </a:t>
            </a:r>
            <a:r>
              <a:rPr lang="en-US" b="1">
                <a:solidFill>
                  <a:schemeClr val="dk1"/>
                </a:solidFill>
              </a:rPr>
              <a:t>Digital connection. </a:t>
            </a:r>
            <a:r>
              <a:rPr lang="en-US">
                <a:solidFill>
                  <a:schemeClr val="dk1"/>
                </a:solidFill>
              </a:rPr>
              <a:t>Consider using </a:t>
            </a:r>
            <a:r>
              <a:rPr lang="en-US" u="sng">
                <a:solidFill>
                  <a:schemeClr val="hlink"/>
                </a:solidFill>
                <a:hlinkClick r:id="rId3"/>
              </a:rPr>
              <a:t>Padlet</a:t>
            </a:r>
            <a:r>
              <a:rPr lang="en-US">
                <a:solidFill>
                  <a:schemeClr val="dk1"/>
                </a:solidFill>
              </a:rPr>
              <a:t>, </a:t>
            </a:r>
            <a:r>
              <a:rPr lang="en-US" u="sng">
                <a:solidFill>
                  <a:schemeClr val="hlink"/>
                </a:solidFill>
                <a:hlinkClick r:id="rId4"/>
              </a:rPr>
              <a:t>Jamboard</a:t>
            </a:r>
            <a:r>
              <a:rPr lang="en-US">
                <a:solidFill>
                  <a:schemeClr val="dk1"/>
                </a:solidFill>
              </a:rPr>
              <a:t>, </a:t>
            </a:r>
            <a:r>
              <a:rPr lang="en-US" u="sng">
                <a:solidFill>
                  <a:schemeClr val="hlink"/>
                </a:solidFill>
                <a:hlinkClick r:id="rId5"/>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Slido</a:t>
            </a:r>
            <a:r>
              <a:rPr lang="en-US">
                <a:solidFill>
                  <a:schemeClr val="dk1"/>
                </a:solidFill>
              </a:rPr>
              <a:t>, or </a:t>
            </a:r>
            <a:r>
              <a:rPr lang="en-US" u="sng">
                <a:solidFill>
                  <a:schemeClr val="hlink"/>
                </a:solidFill>
                <a:hlinkClick r:id="rId6"/>
              </a:rPr>
              <a:t>Pol</a:t>
            </a:r>
            <a:r>
              <a:rPr lang="en-US" u="sng">
                <a:solidFill>
                  <a:schemeClr val="hlink"/>
                </a:solidFill>
                <a:hlinkClick r:id="rId6"/>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lEveryw</a:t>
            </a:r>
            <a:r>
              <a:rPr lang="en-US" u="sng">
                <a:solidFill>
                  <a:schemeClr val="hlink"/>
                </a:solidFill>
                <a:hlinkClick r:id="rId6"/>
              </a:rPr>
              <a:t>here</a:t>
            </a:r>
            <a:r>
              <a:rPr lang="en-US">
                <a:solidFill>
                  <a:schemeClr val="dk1"/>
                </a:solidFill>
              </a:rPr>
              <a:t> to model their use and also create a repository of ideas that educators can continue to reference during and after the session.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Ask for pairs to share highlights of their conversation. The goal here is simply to lay a foundation for thinking critically about what elements of a course experience can lead to accessible and engaging learning experiences. Later in the session, we will use these conversations to think critically about the digital learning experiences we are developing for adult students.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US">
                <a:solidFill>
                  <a:schemeClr val="dk1"/>
                </a:solidFill>
              </a:rPr>
              <a:t>👩‍🏫</a:t>
            </a:r>
            <a:r>
              <a:rPr lang="en-US" b="1">
                <a:solidFill>
                  <a:schemeClr val="dk1"/>
                </a:solidFill>
              </a:rPr>
              <a:t> Instructional strategy modeling</a:t>
            </a:r>
            <a:r>
              <a:rPr lang="en-US">
                <a:solidFill>
                  <a:schemeClr val="dk1"/>
                </a:solidFill>
              </a:rPr>
              <a:t>: This showcases that there is not a right or wrong answer to the question (as is the case with most AE content). The learning happens through collaboration and the opportunity to explore how peers / fellow students are thinking through a similar problem. In these moments, your role as an instructor is not to define which answers are correct, but rather to showcase interesting responses, and nurture shared conversation between participants. </a:t>
            </a:r>
            <a:endParaRPr>
              <a:solidFill>
                <a:schemeClr val="dk1"/>
              </a:solidFill>
            </a:endParaRPr>
          </a:p>
        </p:txBody>
      </p:sp>
      <p:sp>
        <p:nvSpPr>
          <p:cNvPr id="80" name="Google Shape;80;g241256b758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3 minutes</a:t>
            </a:r>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Introduce the 5 key theories of adult learning as presented in Chapter 3</a:t>
            </a:r>
            <a:endParaRPr/>
          </a:p>
          <a:p>
            <a:pPr marL="457200" lvl="0" indent="-298450" algn="l" rtl="0">
              <a:lnSpc>
                <a:spcPct val="100000"/>
              </a:lnSpc>
              <a:spcBef>
                <a:spcPts val="0"/>
              </a:spcBef>
              <a:spcAft>
                <a:spcPts val="0"/>
              </a:spcAft>
              <a:buSzPts val="1100"/>
              <a:buChar char="●"/>
            </a:pPr>
            <a:r>
              <a:rPr lang="en-US"/>
              <a:t>This portion of the activity is lecture style, but consider opening with a brainstorming questions, asking participants to share their understanding or examples of any of the concepts on screen. Then connect those responses to the following definitions:</a:t>
            </a:r>
            <a:endParaRPr/>
          </a:p>
          <a:p>
            <a:pPr marL="914400" lvl="1" indent="-298450" algn="l" rtl="0">
              <a:lnSpc>
                <a:spcPct val="100000"/>
              </a:lnSpc>
              <a:spcBef>
                <a:spcPts val="0"/>
              </a:spcBef>
              <a:spcAft>
                <a:spcPts val="0"/>
              </a:spcAft>
              <a:buSzPts val="1100"/>
              <a:buChar char="○"/>
            </a:pPr>
            <a:r>
              <a:rPr lang="en-US" b="1"/>
              <a:t>Andragogy</a:t>
            </a:r>
            <a:r>
              <a:rPr lang="en-US"/>
              <a:t>: Adults need to understand the purpose, content, and process of learning, and they are self-directed, drawing on their experiences and seeking practical, problem-centered learning opportunities.</a:t>
            </a:r>
            <a:endParaRPr/>
          </a:p>
          <a:p>
            <a:pPr marL="914400" lvl="1" indent="-298450" algn="l" rtl="0">
              <a:lnSpc>
                <a:spcPct val="100000"/>
              </a:lnSpc>
              <a:spcBef>
                <a:spcPts val="0"/>
              </a:spcBef>
              <a:spcAft>
                <a:spcPts val="0"/>
              </a:spcAft>
              <a:buSzPts val="1100"/>
              <a:buChar char="○"/>
            </a:pPr>
            <a:r>
              <a:rPr lang="en-US" b="1"/>
              <a:t>Experiential Learning Model</a:t>
            </a:r>
            <a:r>
              <a:rPr lang="en-US"/>
              <a:t>: Learning is a cycle that involves concrete experiences, reflection, abstract conceptualization, and active experimentation, allowing learners to engage with and apply new knowledge.</a:t>
            </a:r>
            <a:endParaRPr/>
          </a:p>
          <a:p>
            <a:pPr marL="914400" lvl="1" indent="-298450" algn="l" rtl="0">
              <a:lnSpc>
                <a:spcPct val="100000"/>
              </a:lnSpc>
              <a:spcBef>
                <a:spcPts val="0"/>
              </a:spcBef>
              <a:spcAft>
                <a:spcPts val="0"/>
              </a:spcAft>
              <a:buSzPts val="1100"/>
              <a:buChar char="○"/>
            </a:pPr>
            <a:r>
              <a:rPr lang="en-US" b="1"/>
              <a:t>Heutagogy</a:t>
            </a:r>
            <a:r>
              <a:rPr lang="en-US"/>
              <a:t>: Learners take ownership of their learning, deciding what and how to learn, and engage in self-reflection and double-loop learning to continually adapt and grow.</a:t>
            </a:r>
            <a:endParaRPr/>
          </a:p>
          <a:p>
            <a:pPr marL="914400" lvl="1" indent="-298450" algn="l" rtl="0">
              <a:lnSpc>
                <a:spcPct val="100000"/>
              </a:lnSpc>
              <a:spcBef>
                <a:spcPts val="0"/>
              </a:spcBef>
              <a:spcAft>
                <a:spcPts val="0"/>
              </a:spcAft>
              <a:buSzPts val="1100"/>
              <a:buChar char="○"/>
            </a:pPr>
            <a:r>
              <a:rPr lang="en-US" b="1"/>
              <a:t>Self-Directed Learning</a:t>
            </a:r>
            <a:r>
              <a:rPr lang="en-US"/>
              <a:t>: Adult learners vary in their preferences for self-directed learning, and educators must understand their individual needs, providing guidance and support as learners progress through stages of dependence, interest, involvement, and self-direction.</a:t>
            </a:r>
            <a:endParaRPr/>
          </a:p>
          <a:p>
            <a:pPr marL="914400" lvl="1" indent="-298450" algn="l" rtl="0">
              <a:lnSpc>
                <a:spcPct val="100000"/>
              </a:lnSpc>
              <a:spcBef>
                <a:spcPts val="0"/>
              </a:spcBef>
              <a:spcAft>
                <a:spcPts val="0"/>
              </a:spcAft>
              <a:buSzPts val="1100"/>
              <a:buChar char="○"/>
            </a:pPr>
            <a:r>
              <a:rPr lang="en-US" b="1"/>
              <a:t>Transformative Learning</a:t>
            </a:r>
            <a:r>
              <a:rPr lang="en-US"/>
              <a:t>: Learning aims to challenge and transform learners' assumptions and perspectives, encouraging dialogue, reflection, and the development of inclusive and open-minded habits of mind.</a:t>
            </a: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41dc09e68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2 minutes</a:t>
            </a:r>
            <a:endParaRPr/>
          </a:p>
          <a:p>
            <a:pPr marL="0" lvl="0" indent="0" algn="l" rtl="0">
              <a:lnSpc>
                <a:spcPct val="100000"/>
              </a:lnSpc>
              <a:spcBef>
                <a:spcPts val="0"/>
              </a:spcBef>
              <a:spcAft>
                <a:spcPts val="0"/>
              </a:spcAft>
              <a:buSzPts val="1100"/>
              <a:buNone/>
            </a:pPr>
            <a:endParaRPr b="1"/>
          </a:p>
          <a:p>
            <a:pPr marL="457200" lvl="0" indent="-298450" algn="l" rtl="0">
              <a:lnSpc>
                <a:spcPct val="100000"/>
              </a:lnSpc>
              <a:spcBef>
                <a:spcPts val="0"/>
              </a:spcBef>
              <a:spcAft>
                <a:spcPts val="0"/>
              </a:spcAft>
              <a:buSzPts val="1100"/>
              <a:buChar char="●"/>
            </a:pPr>
            <a:r>
              <a:rPr lang="en-US"/>
              <a:t>Here’s an example of an adult learning theory in practice.</a:t>
            </a:r>
            <a:endParaRPr/>
          </a:p>
          <a:p>
            <a:pPr marL="457200" lvl="0" indent="-298450" algn="l" rtl="0">
              <a:lnSpc>
                <a:spcPct val="100000"/>
              </a:lnSpc>
              <a:spcBef>
                <a:spcPts val="0"/>
              </a:spcBef>
              <a:spcAft>
                <a:spcPts val="0"/>
              </a:spcAft>
              <a:buSzPts val="1100"/>
              <a:buChar char="●"/>
            </a:pPr>
            <a:r>
              <a:rPr lang="en-US"/>
              <a:t>The top-level bullet shows the example, and the sub-bullet articulates how technology is used to nurture effective learning experiences</a:t>
            </a:r>
            <a:endParaRPr/>
          </a:p>
          <a:p>
            <a:pPr marL="457200" lvl="0" indent="-298450" algn="l" rtl="0">
              <a:lnSpc>
                <a:spcPct val="100000"/>
              </a:lnSpc>
              <a:spcBef>
                <a:spcPts val="0"/>
              </a:spcBef>
              <a:spcAft>
                <a:spcPts val="0"/>
              </a:spcAft>
              <a:buSzPts val="1100"/>
              <a:buChar char="●"/>
            </a:pPr>
            <a:r>
              <a:rPr lang="en-US" b="1"/>
              <a:t>Transformative learning</a:t>
            </a:r>
            <a:r>
              <a:rPr lang="en-US"/>
              <a:t> can be accomplished in a social studies class where students can use a digital tools to expand perspectives, learn from peers with diverse backgrounds, and use data to inform the conversation.</a:t>
            </a:r>
            <a:endParaRPr/>
          </a:p>
        </p:txBody>
      </p:sp>
      <p:sp>
        <p:nvSpPr>
          <p:cNvPr id="97" name="Google Shape;97;g241dc09e68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41256b7583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 = 2 minutes</a:t>
            </a:r>
            <a:endParaRPr/>
          </a:p>
          <a:p>
            <a:pPr marL="0" lvl="0" indent="0" algn="l" rtl="0">
              <a:lnSpc>
                <a:spcPct val="100000"/>
              </a:lnSpc>
              <a:spcBef>
                <a:spcPts val="0"/>
              </a:spcBef>
              <a:spcAft>
                <a:spcPts val="0"/>
              </a:spcAft>
              <a:buSzPts val="1100"/>
              <a:buNone/>
            </a:pPr>
            <a:endParaRPr b="1"/>
          </a:p>
          <a:p>
            <a:pPr marL="457200" lvl="0" indent="-298450" algn="l" rtl="0">
              <a:lnSpc>
                <a:spcPct val="100000"/>
              </a:lnSpc>
              <a:spcBef>
                <a:spcPts val="0"/>
              </a:spcBef>
              <a:spcAft>
                <a:spcPts val="0"/>
              </a:spcAft>
              <a:buClr>
                <a:schemeClr val="dk1"/>
              </a:buClr>
              <a:buSzPts val="1100"/>
              <a:buChar char="●"/>
            </a:pPr>
            <a:r>
              <a:rPr lang="en-US">
                <a:solidFill>
                  <a:schemeClr val="dk1"/>
                </a:solidFill>
              </a:rPr>
              <a:t>Here’s another example of an adult learning theory in practice.</a:t>
            </a:r>
            <a:endParaRPr>
              <a:solidFill>
                <a:schemeClr val="dk1"/>
              </a:solidFill>
            </a:endParaRPr>
          </a:p>
          <a:p>
            <a:pPr marL="457200" lvl="0" indent="-298450" algn="l" rtl="0">
              <a:lnSpc>
                <a:spcPct val="100000"/>
              </a:lnSpc>
              <a:spcBef>
                <a:spcPts val="0"/>
              </a:spcBef>
              <a:spcAft>
                <a:spcPts val="0"/>
              </a:spcAft>
              <a:buSzPts val="1100"/>
              <a:buChar char="●"/>
            </a:pPr>
            <a:r>
              <a:rPr lang="en-US">
                <a:solidFill>
                  <a:schemeClr val="dk1"/>
                </a:solidFill>
              </a:rPr>
              <a:t>The top-level bullet shows the example, and the sub-bullet articulates how technology is used to nurture effective learning experiences</a:t>
            </a:r>
            <a:endParaRPr>
              <a:solidFill>
                <a:schemeClr val="dk1"/>
              </a:solidFill>
            </a:endParaRPr>
          </a:p>
          <a:p>
            <a:pPr marL="457200" lvl="0" indent="-298450" algn="l" rtl="0">
              <a:lnSpc>
                <a:spcPct val="100000"/>
              </a:lnSpc>
              <a:spcBef>
                <a:spcPts val="0"/>
              </a:spcBef>
              <a:spcAft>
                <a:spcPts val="0"/>
              </a:spcAft>
              <a:buSzPts val="1100"/>
              <a:buChar char="●"/>
            </a:pPr>
            <a:r>
              <a:rPr lang="en-US" b="1"/>
              <a:t>Self-Directed Learning</a:t>
            </a:r>
            <a:r>
              <a:rPr lang="en-US"/>
              <a:t>: In a self-directed learning environment, the instructor designs a blended learning course where learners have access to various resources, such as online modules, interactive activities, and discussion forums. Adult learners can choose the pace, content, and learning modalities that best suit their needs and preferences. The instructor provides personalized guidance and check-ins, adapting the course to accommodate diverse learning styles and interests.</a:t>
            </a:r>
            <a:endParaRPr/>
          </a:p>
          <a:p>
            <a:pPr marL="914400" lvl="1" indent="-298450" algn="l" rtl="0">
              <a:lnSpc>
                <a:spcPct val="100000"/>
              </a:lnSpc>
              <a:spcBef>
                <a:spcPts val="0"/>
              </a:spcBef>
              <a:spcAft>
                <a:spcPts val="0"/>
              </a:spcAft>
              <a:buSzPts val="1100"/>
              <a:buChar char="○"/>
            </a:pPr>
            <a:r>
              <a:rPr lang="en-US"/>
              <a:t>As an example, an English language learner uses an app like Duolingo to set personal goals, practice daily, and engage in bite-sized, game-like lessons tailored to their proficiency level. The Duolingo content can supplement their other coursework.</a:t>
            </a:r>
            <a:endParaRPr/>
          </a:p>
          <a:p>
            <a:pPr marL="457200" lvl="0" indent="-298450" algn="l" rtl="0">
              <a:lnSpc>
                <a:spcPct val="100000"/>
              </a:lnSpc>
              <a:spcBef>
                <a:spcPts val="0"/>
              </a:spcBef>
              <a:spcAft>
                <a:spcPts val="0"/>
              </a:spcAft>
              <a:buSzPts val="1100"/>
              <a:buChar char="●"/>
            </a:pPr>
            <a:r>
              <a:rPr lang="en-US"/>
              <a:t>After both examples, pause to ask the group of any examples they’ve built or experienced that showcase adult learning theories like:</a:t>
            </a:r>
            <a:endParaRPr/>
          </a:p>
          <a:p>
            <a:pPr marL="914400" lvl="1" indent="-298450" algn="l" rtl="0">
              <a:lnSpc>
                <a:spcPct val="100000"/>
              </a:lnSpc>
              <a:spcBef>
                <a:spcPts val="0"/>
              </a:spcBef>
              <a:spcAft>
                <a:spcPts val="0"/>
              </a:spcAft>
              <a:buSzPts val="1100"/>
              <a:buChar char="○"/>
            </a:pPr>
            <a:r>
              <a:rPr lang="en-US"/>
              <a:t>Andragogy</a:t>
            </a:r>
            <a:endParaRPr/>
          </a:p>
          <a:p>
            <a:pPr marL="914400" lvl="1" indent="-298450" algn="l" rtl="0">
              <a:lnSpc>
                <a:spcPct val="100000"/>
              </a:lnSpc>
              <a:spcBef>
                <a:spcPts val="0"/>
              </a:spcBef>
              <a:spcAft>
                <a:spcPts val="0"/>
              </a:spcAft>
              <a:buSzPts val="1100"/>
              <a:buChar char="○"/>
            </a:pPr>
            <a:r>
              <a:rPr lang="en-US"/>
              <a:t>Experiential Learning Model</a:t>
            </a:r>
            <a:endParaRPr/>
          </a:p>
          <a:p>
            <a:pPr marL="914400" lvl="1" indent="-298450" algn="l" rtl="0">
              <a:lnSpc>
                <a:spcPct val="100000"/>
              </a:lnSpc>
              <a:spcBef>
                <a:spcPts val="0"/>
              </a:spcBef>
              <a:spcAft>
                <a:spcPts val="0"/>
              </a:spcAft>
              <a:buSzPts val="1100"/>
              <a:buChar char="○"/>
            </a:pPr>
            <a:r>
              <a:rPr lang="en-US"/>
              <a:t>Heutagogy</a:t>
            </a:r>
            <a:endParaRPr/>
          </a:p>
          <a:p>
            <a:pPr marL="914400" lvl="1" indent="-298450" algn="l" rtl="0">
              <a:lnSpc>
                <a:spcPct val="100000"/>
              </a:lnSpc>
              <a:spcBef>
                <a:spcPts val="0"/>
              </a:spcBef>
              <a:spcAft>
                <a:spcPts val="0"/>
              </a:spcAft>
              <a:buSzPts val="1100"/>
              <a:buChar char="○"/>
            </a:pPr>
            <a:r>
              <a:rPr lang="en-US"/>
              <a:t>⭐ Self-Directed Learning. This may be the easiest topic for participants to share an example of, so consider focusing the conversation here. “In what ways have you seen digital tools help to nurture effective self-directed learning, either in your own classroom or in courses you’ve taken.”</a:t>
            </a:r>
            <a:endParaRPr/>
          </a:p>
          <a:p>
            <a:pPr marL="914400" lvl="1" indent="-298450" algn="l" rtl="0">
              <a:lnSpc>
                <a:spcPct val="100000"/>
              </a:lnSpc>
              <a:spcBef>
                <a:spcPts val="0"/>
              </a:spcBef>
              <a:spcAft>
                <a:spcPts val="0"/>
              </a:spcAft>
              <a:buSzPts val="1100"/>
              <a:buChar char="○"/>
            </a:pPr>
            <a:r>
              <a:rPr lang="en-US"/>
              <a:t>Transformative Learning</a:t>
            </a:r>
            <a:endParaRPr/>
          </a:p>
          <a:p>
            <a:pPr marL="0" lvl="0" indent="0" algn="l" rtl="0">
              <a:lnSpc>
                <a:spcPct val="100000"/>
              </a:lnSpc>
              <a:spcBef>
                <a:spcPts val="0"/>
              </a:spcBef>
              <a:spcAft>
                <a:spcPts val="0"/>
              </a:spcAft>
              <a:buSzPts val="1100"/>
              <a:buNone/>
            </a:pPr>
            <a:endParaRPr/>
          </a:p>
        </p:txBody>
      </p:sp>
      <p:sp>
        <p:nvSpPr>
          <p:cNvPr id="104" name="Google Shape;104;g241256b7583_0_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12"/>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
        <p:nvSpPr>
          <p:cNvPr id="14" name="Google Shape;14;p12"/>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12"/>
          <p:cNvSpPr txBox="1">
            <a:spLocks noGrp="1"/>
          </p:cNvSpPr>
          <p:nvPr>
            <p:ph type="subTitle" idx="2"/>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txBox="1">
            <a:spLocks noGrp="1"/>
          </p:cNvSpPr>
          <p:nvPr>
            <p:ph type="ctrTitle"/>
          </p:nvPr>
        </p:nvSpPr>
        <p:spPr>
          <a:xfrm>
            <a:off x="2194559" y="109728"/>
            <a:ext cx="7598664" cy="62179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ubTitle" idx="1"/>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
        <p:nvSpPr>
          <p:cNvPr id="21" name="Google Shape;21;p13"/>
          <p:cNvSpPr txBox="1">
            <a:spLocks noGrp="1"/>
          </p:cNvSpPr>
          <p:nvPr>
            <p:ph type="dt" idx="10"/>
          </p:nvPr>
        </p:nvSpPr>
        <p:spPr>
          <a:xfrm>
            <a:off x="8932558"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3"/>
          <p:cNvSpPr txBox="1">
            <a:spLocks noGrp="1"/>
          </p:cNvSpPr>
          <p:nvPr>
            <p:ph type="ftr" idx="11"/>
          </p:nvPr>
        </p:nvSpPr>
        <p:spPr>
          <a:xfrm>
            <a:off x="3962399" y="5870575"/>
            <a:ext cx="4893958"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sldNum" idx="12"/>
          </p:nvPr>
        </p:nvSpPr>
        <p:spPr>
          <a:xfrm>
            <a:off x="10608958"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and Media">
  <p:cSld name="Title, Content and Media">
    <p:spTree>
      <p:nvGrpSpPr>
        <p:cNvPr id="1" name="Shape 24"/>
        <p:cNvGrpSpPr/>
        <p:nvPr/>
      </p:nvGrpSpPr>
      <p:grpSpPr>
        <a:xfrm>
          <a:off x="0" y="0"/>
          <a:ext cx="0" cy="0"/>
          <a:chOff x="0" y="0"/>
          <a:chExt cx="0" cy="0"/>
        </a:xfrm>
      </p:grpSpPr>
      <p:sp>
        <p:nvSpPr>
          <p:cNvPr id="25" name="Google Shape;25;p14"/>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body" idx="1"/>
          </p:nvPr>
        </p:nvSpPr>
        <p:spPr>
          <a:xfrm>
            <a:off x="6301904" y="2279392"/>
            <a:ext cx="5381016" cy="364913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28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
        <p:nvSpPr>
          <p:cNvPr id="27" name="Google Shape;27;p14"/>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4"/>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4"/>
          <p:cNvSpPr txBox="1">
            <a:spLocks noGrp="1"/>
          </p:cNvSpPr>
          <p:nvPr>
            <p:ph type="subTitle" idx="2"/>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
        <p:nvSpPr>
          <p:cNvPr id="31" name="Google Shape;31;p14"/>
          <p:cNvSpPr txBox="1">
            <a:spLocks noGrp="1"/>
          </p:cNvSpPr>
          <p:nvPr>
            <p:ph type="body" idx="3"/>
          </p:nvPr>
        </p:nvSpPr>
        <p:spPr>
          <a:xfrm>
            <a:off x="880357" y="2294467"/>
            <a:ext cx="5381016" cy="3649133"/>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2800"/>
              <a:buFont typeface="Arial Black"/>
              <a:buNone/>
              <a:defRPr sz="2800" b="0" i="0" u="none" strike="noStrike" cap="none">
                <a:solidFill>
                  <a:schemeClr val="lt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8" name="Google Shape;8;p11"/>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9" name="Google Shape;9;p11"/>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0" name="Google Shape;10;p11"/>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6" name="Google Shape;36;p1" descr="OTAN - Outreach and Technical Assistance Network. Professional Development, News, Teaching with Technology, TDLS, Digests and Newsletters, Online Resources and Videos"/>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4a32b31c85_0_17"/>
          <p:cNvSpPr txBox="1">
            <a:spLocks noGrp="1"/>
          </p:cNvSpPr>
          <p:nvPr>
            <p:ph type="ctrTitle"/>
          </p:nvPr>
        </p:nvSpPr>
        <p:spPr>
          <a:xfrm>
            <a:off x="2194548" y="109725"/>
            <a:ext cx="9661800" cy="634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3111"/>
              <a:buNone/>
            </a:pPr>
            <a:r>
              <a:rPr lang="en-US"/>
              <a:t>Applying Theories of Adult Learning</a:t>
            </a:r>
            <a:endParaRPr/>
          </a:p>
        </p:txBody>
      </p:sp>
      <p:sp>
        <p:nvSpPr>
          <p:cNvPr id="115" name="Google Shape;115;g24a32b31c85_0_17"/>
          <p:cNvSpPr txBox="1">
            <a:spLocks noGrp="1"/>
          </p:cNvSpPr>
          <p:nvPr>
            <p:ph type="body" idx="4294967295"/>
          </p:nvPr>
        </p:nvSpPr>
        <p:spPr>
          <a:xfrm>
            <a:off x="606925" y="904875"/>
            <a:ext cx="10835700" cy="5819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100"/>
              <a:buNone/>
            </a:pPr>
            <a:r>
              <a:rPr lang="en-US" sz="3000" b="1"/>
              <a:t>What can this look like?</a:t>
            </a:r>
            <a:endParaRPr sz="3000" b="1"/>
          </a:p>
          <a:p>
            <a:pPr marL="0" lvl="0" indent="0" algn="l" rtl="0">
              <a:lnSpc>
                <a:spcPct val="100000"/>
              </a:lnSpc>
              <a:spcBef>
                <a:spcPts val="0"/>
              </a:spcBef>
              <a:spcAft>
                <a:spcPts val="0"/>
              </a:spcAft>
              <a:buSzPts val="1100"/>
              <a:buNone/>
            </a:pPr>
            <a:endParaRPr/>
          </a:p>
          <a:p>
            <a:pPr marL="457200" lvl="0" indent="-393700" algn="l" rtl="0">
              <a:lnSpc>
                <a:spcPct val="100000"/>
              </a:lnSpc>
              <a:spcBef>
                <a:spcPts val="0"/>
              </a:spcBef>
              <a:spcAft>
                <a:spcPts val="0"/>
              </a:spcAft>
              <a:buSzPts val="2600"/>
              <a:buChar char="●"/>
            </a:pPr>
            <a:r>
              <a:rPr lang="en-US" sz="2600" b="1"/>
              <a:t>Andragogy </a:t>
            </a:r>
            <a:r>
              <a:rPr lang="en-US" sz="2600"/>
              <a:t>- How can you address the learners' need to know?</a:t>
            </a:r>
            <a:endParaRPr sz="2600"/>
          </a:p>
          <a:p>
            <a:pPr marL="457200" lvl="0" indent="-393700" algn="l" rtl="0">
              <a:lnSpc>
                <a:spcPct val="100000"/>
              </a:lnSpc>
              <a:spcBef>
                <a:spcPts val="0"/>
              </a:spcBef>
              <a:spcAft>
                <a:spcPts val="0"/>
              </a:spcAft>
              <a:buSzPts val="2600"/>
              <a:buChar char="●"/>
            </a:pPr>
            <a:r>
              <a:rPr lang="en-US" sz="2600" b="1"/>
              <a:t>Experiential Learning Model</a:t>
            </a:r>
            <a:r>
              <a:rPr lang="en-US" sz="2600"/>
              <a:t> - What experience can learners draw upon or engage with?</a:t>
            </a:r>
            <a:endParaRPr sz="2600"/>
          </a:p>
          <a:p>
            <a:pPr marL="457200" lvl="0" indent="-393700" algn="l" rtl="0">
              <a:lnSpc>
                <a:spcPct val="100000"/>
              </a:lnSpc>
              <a:spcBef>
                <a:spcPts val="0"/>
              </a:spcBef>
              <a:spcAft>
                <a:spcPts val="0"/>
              </a:spcAft>
              <a:buSzPts val="2600"/>
              <a:buChar char="●"/>
            </a:pPr>
            <a:r>
              <a:rPr lang="en-US" sz="2600" b="1"/>
              <a:t>Heutagogy </a:t>
            </a:r>
            <a:r>
              <a:rPr lang="en-US" sz="2600"/>
              <a:t>- How can you incorporate learner autonomy?</a:t>
            </a:r>
            <a:endParaRPr sz="2600"/>
          </a:p>
          <a:p>
            <a:pPr marL="457200" lvl="0" indent="-393700" algn="l" rtl="0">
              <a:lnSpc>
                <a:spcPct val="100000"/>
              </a:lnSpc>
              <a:spcBef>
                <a:spcPts val="0"/>
              </a:spcBef>
              <a:spcAft>
                <a:spcPts val="0"/>
              </a:spcAft>
              <a:buSzPts val="2600"/>
              <a:buChar char="●"/>
            </a:pPr>
            <a:r>
              <a:rPr lang="en-US" sz="2600" b="1"/>
              <a:t>Self-Directed Learning</a:t>
            </a:r>
            <a:r>
              <a:rPr lang="en-US" sz="2600"/>
              <a:t> - What choices can you give learners in their education process?</a:t>
            </a:r>
            <a:endParaRPr sz="2600"/>
          </a:p>
          <a:p>
            <a:pPr marL="457200" lvl="0" indent="-393700" algn="l" rtl="0">
              <a:lnSpc>
                <a:spcPct val="100000"/>
              </a:lnSpc>
              <a:spcBef>
                <a:spcPts val="0"/>
              </a:spcBef>
              <a:spcAft>
                <a:spcPts val="0"/>
              </a:spcAft>
              <a:buSzPts val="2600"/>
              <a:buChar char="●"/>
            </a:pPr>
            <a:r>
              <a:rPr lang="en-US" sz="2600" b="1"/>
              <a:t>Transformative Learning</a:t>
            </a:r>
            <a:r>
              <a:rPr lang="en-US" sz="2600"/>
              <a:t> - How can you challenge learners to reflect and change their perspectives?</a:t>
            </a:r>
            <a:endParaRPr sz="2600"/>
          </a:p>
          <a:p>
            <a:pPr marL="0" lvl="0" indent="0" algn="l" rtl="0">
              <a:lnSpc>
                <a:spcPct val="100000"/>
              </a:lnSpc>
              <a:spcBef>
                <a:spcPts val="0"/>
              </a:spcBef>
              <a:spcAft>
                <a:spcPts val="0"/>
              </a:spcAft>
              <a:buClr>
                <a:schemeClr val="dk1"/>
              </a:buClr>
              <a:buSzPts val="1100"/>
              <a:buFont typeface="Arial"/>
              <a:buNone/>
            </a:pPr>
            <a:endParaRPr sz="2600"/>
          </a:p>
          <a:p>
            <a:pPr marL="0" lvl="0" indent="0" algn="l" rtl="0">
              <a:lnSpc>
                <a:spcPct val="100000"/>
              </a:lnSpc>
              <a:spcBef>
                <a:spcPts val="0"/>
              </a:spcBef>
              <a:spcAft>
                <a:spcPts val="0"/>
              </a:spcAft>
              <a:buSzPts val="1100"/>
              <a:buNone/>
            </a:pPr>
            <a:r>
              <a:rPr lang="en-US" sz="2600" b="1"/>
              <a:t>Activity</a:t>
            </a:r>
            <a:r>
              <a:rPr lang="en-US" sz="2600"/>
              <a:t>: Choose one and design a 15-minute micro-lesson that exemplifies it.</a:t>
            </a:r>
            <a:endParaRPr sz="2600"/>
          </a:p>
        </p:txBody>
      </p:sp>
      <p:pic>
        <p:nvPicPr>
          <p:cNvPr id="116" name="Google Shape;116;g24a32b31c85_0_17" title="icon build"/>
          <p:cNvPicPr preferRelativeResize="0"/>
          <p:nvPr/>
        </p:nvPicPr>
        <p:blipFill rotWithShape="1">
          <a:blip r:embed="rId3">
            <a:alphaModFix/>
          </a:blip>
          <a:srcRect/>
          <a:stretch/>
        </p:blipFill>
        <p:spPr>
          <a:xfrm>
            <a:off x="10929601" y="5512375"/>
            <a:ext cx="1262400" cy="12119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41256b7583_0_74"/>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a:t>Sharing Micro-Lessons</a:t>
            </a:r>
            <a:endParaRPr/>
          </a:p>
        </p:txBody>
      </p:sp>
      <p:sp>
        <p:nvSpPr>
          <p:cNvPr id="122" name="Google Shape;122;g241256b7583_0_74"/>
          <p:cNvSpPr txBox="1">
            <a:spLocks noGrp="1"/>
          </p:cNvSpPr>
          <p:nvPr>
            <p:ph type="body" idx="4294967295"/>
          </p:nvPr>
        </p:nvSpPr>
        <p:spPr>
          <a:xfrm>
            <a:off x="570425" y="1032825"/>
            <a:ext cx="6822300" cy="4917000"/>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100000"/>
              </a:lnSpc>
              <a:spcBef>
                <a:spcPts val="0"/>
              </a:spcBef>
              <a:spcAft>
                <a:spcPts val="0"/>
              </a:spcAft>
              <a:buSzPts val="2800"/>
              <a:buNone/>
            </a:pPr>
            <a:r>
              <a:rPr lang="en-US" sz="3000" b="1"/>
              <a:t>Sharing our micro-lessons</a:t>
            </a:r>
            <a:endParaRPr sz="3000" b="1"/>
          </a:p>
          <a:p>
            <a:pPr marL="0" lvl="0" indent="0" algn="l" rtl="0">
              <a:lnSpc>
                <a:spcPct val="100000"/>
              </a:lnSpc>
              <a:spcBef>
                <a:spcPts val="0"/>
              </a:spcBef>
              <a:spcAft>
                <a:spcPts val="0"/>
              </a:spcAft>
              <a:buSzPts val="2800"/>
              <a:buNone/>
            </a:pPr>
            <a:endParaRPr b="1"/>
          </a:p>
          <a:p>
            <a:pPr marL="285750" lvl="0" indent="-285750" algn="l" rtl="0">
              <a:lnSpc>
                <a:spcPct val="100000"/>
              </a:lnSpc>
              <a:spcBef>
                <a:spcPts val="0"/>
              </a:spcBef>
              <a:spcAft>
                <a:spcPts val="0"/>
              </a:spcAft>
              <a:buSzPts val="2800"/>
              <a:buChar char="●"/>
            </a:pPr>
            <a:r>
              <a:rPr lang="en-US" b="1"/>
              <a:t>Share </a:t>
            </a:r>
            <a:r>
              <a:rPr lang="en-US"/>
              <a:t>your micro-lesson with a peer / group</a:t>
            </a:r>
            <a:br>
              <a:rPr lang="en-US"/>
            </a:br>
            <a:endParaRPr/>
          </a:p>
          <a:p>
            <a:pPr marL="285750" lvl="0" indent="-285750" algn="l" rtl="0">
              <a:lnSpc>
                <a:spcPct val="100000"/>
              </a:lnSpc>
              <a:spcBef>
                <a:spcPts val="0"/>
              </a:spcBef>
              <a:spcAft>
                <a:spcPts val="0"/>
              </a:spcAft>
              <a:buSzPts val="2800"/>
              <a:buChar char="●"/>
            </a:pPr>
            <a:r>
              <a:rPr lang="en-US" b="1"/>
              <a:t>Take turns presenting</a:t>
            </a:r>
            <a:r>
              <a:rPr lang="en-US"/>
              <a:t> your micro-lesson, including a short explanation of how adult learning theories have been applied</a:t>
            </a:r>
            <a:br>
              <a:rPr lang="en-US"/>
            </a:br>
            <a:endParaRPr b="1"/>
          </a:p>
          <a:p>
            <a:pPr marL="285750" lvl="0" indent="-285750" algn="l" rtl="0">
              <a:lnSpc>
                <a:spcPct val="100000"/>
              </a:lnSpc>
              <a:spcBef>
                <a:spcPts val="0"/>
              </a:spcBef>
              <a:spcAft>
                <a:spcPts val="0"/>
              </a:spcAft>
              <a:buSzPts val="2800"/>
              <a:buChar char="●"/>
            </a:pPr>
            <a:r>
              <a:rPr lang="en-US"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Use</a:t>
            </a:r>
            <a:r>
              <a:rPr lang="en-US"/>
              <a:t> “I noti</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ce” and “I wonder” statements to provide feedback</a:t>
            </a:r>
            <a:endParaRPr/>
          </a:p>
          <a:p>
            <a:pPr marL="914400" lvl="1" indent="-400050" algn="l" rtl="0">
              <a:lnSpc>
                <a:spcPct val="100000"/>
              </a:lnSpc>
              <a:spcBef>
                <a:spcPts val="0"/>
              </a:spcBef>
              <a:spcAft>
                <a:spcPts val="0"/>
              </a:spcAft>
              <a:buSzPts val="2700"/>
              <a:buChar char="○"/>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Examples on next slide</a:t>
            </a:r>
            <a:endParaRPr/>
          </a:p>
        </p:txBody>
      </p:sp>
      <p:pic>
        <p:nvPicPr>
          <p:cNvPr id="123" name="Google Shape;123;g241256b7583_0_74" descr="A person looking at a computer screen to reflect sharing ideas with other people"/>
          <p:cNvPicPr preferRelativeResize="0"/>
          <p:nvPr/>
        </p:nvPicPr>
        <p:blipFill rotWithShape="1">
          <a:blip r:embed="rId3">
            <a:alphaModFix/>
          </a:blip>
          <a:srcRect/>
          <a:stretch/>
        </p:blipFill>
        <p:spPr>
          <a:xfrm>
            <a:off x="7392725" y="1977960"/>
            <a:ext cx="4493226" cy="3263239"/>
          </a:xfrm>
          <a:prstGeom prst="rect">
            <a:avLst/>
          </a:prstGeom>
          <a:noFill/>
          <a:ln>
            <a:noFill/>
          </a:ln>
        </p:spPr>
      </p:pic>
      <p:pic>
        <p:nvPicPr>
          <p:cNvPr id="124" name="Google Shape;124;g241256b7583_0_74" title="Icon discuss"/>
          <p:cNvPicPr preferRelativeResize="0"/>
          <p:nvPr/>
        </p:nvPicPr>
        <p:blipFill rotWithShape="1">
          <a:blip r:embed="rId4">
            <a:alphaModFix/>
          </a:blip>
          <a:srcRect/>
          <a:stretch/>
        </p:blipFill>
        <p:spPr>
          <a:xfrm>
            <a:off x="10977100" y="5569500"/>
            <a:ext cx="1211900" cy="1211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241dc09e68e_0_6"/>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a:t>Sample Feedback</a:t>
            </a:r>
            <a:endParaRPr/>
          </a:p>
        </p:txBody>
      </p:sp>
      <p:sp>
        <p:nvSpPr>
          <p:cNvPr id="130" name="Google Shape;130;g241dc09e68e_0_6"/>
          <p:cNvSpPr txBox="1">
            <a:spLocks noGrp="1"/>
          </p:cNvSpPr>
          <p:nvPr>
            <p:ph type="body" idx="4294967295"/>
          </p:nvPr>
        </p:nvSpPr>
        <p:spPr>
          <a:xfrm>
            <a:off x="497400" y="722350"/>
            <a:ext cx="11197200" cy="5635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2800"/>
              <a:buNone/>
            </a:pPr>
            <a:r>
              <a:rPr lang="en-US" sz="3000" b="1"/>
              <a:t>“I notice…”</a:t>
            </a:r>
            <a:endParaRPr sz="3000" b="1"/>
          </a:p>
          <a:p>
            <a:pPr marL="457200" lvl="0" indent="-355600" algn="l" rtl="0">
              <a:lnSpc>
                <a:spcPct val="115000"/>
              </a:lnSpc>
              <a:spcBef>
                <a:spcPts val="0"/>
              </a:spcBef>
              <a:spcAft>
                <a:spcPts val="0"/>
              </a:spcAft>
              <a:buSzPts val="2000"/>
              <a:buChar char="●"/>
            </a:pPr>
            <a:r>
              <a:rPr lang="en-US" sz="2000"/>
              <a:t>"I notice that you incorporated interactive elements in your activity, such as quizzes and polls, to engage learners and encourage active participation."</a:t>
            </a:r>
            <a:br>
              <a:rPr lang="en-US" sz="2000"/>
            </a:br>
            <a:endParaRPr sz="2000"/>
          </a:p>
          <a:p>
            <a:pPr marL="457200" lvl="0" indent="-355600" algn="l" rtl="0">
              <a:lnSpc>
                <a:spcPct val="115000"/>
              </a:lnSpc>
              <a:spcBef>
                <a:spcPts val="0"/>
              </a:spcBef>
              <a:spcAft>
                <a:spcPts val="0"/>
              </a:spcAft>
              <a:buSzPts val="2000"/>
              <a:buChar char="●"/>
            </a:pPr>
            <a:r>
              <a:rPr lang="en-US" sz="2000"/>
              <a:t>"I notice that you designed an activity that encourages learners to collaborate and discuss their perspectives, promoting a sense of community and shared lea</a:t>
            </a: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rning."</a:t>
            </a:r>
            <a:endParaRPr sz="2000"/>
          </a:p>
          <a:p>
            <a:pPr marL="0" lvl="0" indent="0" algn="l" rtl="0">
              <a:lnSpc>
                <a:spcPct val="115000"/>
              </a:lnSpc>
              <a:spcBef>
                <a:spcPts val="0"/>
              </a:spcBef>
              <a:spcAft>
                <a:spcPts val="0"/>
              </a:spcAft>
              <a:buSzPts val="2800"/>
              <a:buNone/>
            </a:pPr>
            <a:endParaRPr sz="2000"/>
          </a:p>
          <a:p>
            <a:pPr marL="0" lvl="0" indent="0" algn="l" rtl="0">
              <a:lnSpc>
                <a:spcPct val="115000"/>
              </a:lnSpc>
              <a:spcBef>
                <a:spcPts val="0"/>
              </a:spcBef>
              <a:spcAft>
                <a:spcPts val="0"/>
              </a:spcAft>
              <a:buSzPts val="2800"/>
              <a:buNone/>
            </a:pPr>
            <a:r>
              <a:rPr lang="en-US" sz="3000" b="1"/>
              <a:t>“I wonder…”</a:t>
            </a:r>
            <a:endParaRPr sz="3000" b="1"/>
          </a:p>
          <a:p>
            <a:pPr marL="457200" lvl="0" indent="-355600" algn="l" rtl="0">
              <a:lnSpc>
                <a:spcPct val="115000"/>
              </a:lnSpc>
              <a:spcBef>
                <a:spcPts val="0"/>
              </a:spcBef>
              <a:spcAft>
                <a:spcPts val="0"/>
              </a:spcAft>
              <a:buSzPts val="2000"/>
              <a:buChar char="●"/>
            </a:pPr>
            <a:r>
              <a:rPr lang="en-US" sz="2000"/>
              <a:t>"I wonder if there could be additional opportunities for learners to provide feedback or interact with each other during the activity."</a:t>
            </a:r>
            <a:br>
              <a:rPr lang="en-US" sz="2000"/>
            </a:br>
            <a:endParaRPr sz="2000"/>
          </a:p>
          <a:p>
            <a:pPr marL="457200" lvl="0" indent="-355600" algn="l" rtl="0">
              <a:lnSpc>
                <a:spcPct val="115000"/>
              </a:lnSpc>
              <a:spcBef>
                <a:spcPts val="0"/>
              </a:spcBef>
              <a:spcAft>
                <a:spcPts val="0"/>
              </a:spcAft>
              <a:buSzPts val="2000"/>
              <a:buChar char="●"/>
            </a:pPr>
            <a:r>
              <a:rPr lang="en-US" sz="2000"/>
              <a:t>"I wonder if there could be alternative ways for learners to engage with the content, such as through multimedia elements or interactive simulations."</a:t>
            </a:r>
            <a:endParaRPr sz="3700"/>
          </a:p>
        </p:txBody>
      </p:sp>
      <p:pic>
        <p:nvPicPr>
          <p:cNvPr id="131" name="Google Shape;131;g241dc09e68e_0_6" title="icon build"/>
          <p:cNvPicPr preferRelativeResize="0"/>
          <p:nvPr/>
        </p:nvPicPr>
        <p:blipFill rotWithShape="1">
          <a:blip r:embed="rId3">
            <a:alphaModFix/>
          </a:blip>
          <a:srcRect/>
          <a:stretch/>
        </p:blipFill>
        <p:spPr>
          <a:xfrm>
            <a:off x="10929601" y="5538925"/>
            <a:ext cx="1262400" cy="12119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g241256b7583_0_60" descr="A person standing on a bar graph to showcase &quot;next steps&quot;"/>
          <p:cNvPicPr preferRelativeResize="0"/>
          <p:nvPr/>
        </p:nvPicPr>
        <p:blipFill rotWithShape="1">
          <a:blip r:embed="rId3">
            <a:alphaModFix/>
          </a:blip>
          <a:srcRect/>
          <a:stretch/>
        </p:blipFill>
        <p:spPr>
          <a:xfrm>
            <a:off x="-696900" y="1451250"/>
            <a:ext cx="4926726" cy="4343299"/>
          </a:xfrm>
          <a:prstGeom prst="rect">
            <a:avLst/>
          </a:prstGeom>
          <a:noFill/>
          <a:ln>
            <a:noFill/>
          </a:ln>
        </p:spPr>
      </p:pic>
      <p:sp>
        <p:nvSpPr>
          <p:cNvPr id="137" name="Google Shape;137;g241256b7583_0_60"/>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a:t>What’s Next?</a:t>
            </a:r>
            <a:endParaRPr/>
          </a:p>
        </p:txBody>
      </p:sp>
      <p:sp>
        <p:nvSpPr>
          <p:cNvPr id="138" name="Google Shape;138;g241256b7583_0_60"/>
          <p:cNvSpPr txBox="1">
            <a:spLocks noGrp="1"/>
          </p:cNvSpPr>
          <p:nvPr>
            <p:ph type="body" idx="4294967295"/>
          </p:nvPr>
        </p:nvSpPr>
        <p:spPr>
          <a:xfrm>
            <a:off x="3851650" y="1222675"/>
            <a:ext cx="8004600" cy="4958700"/>
          </a:xfrm>
          <a:prstGeom prst="rect">
            <a:avLst/>
          </a:prstGeom>
          <a:noFill/>
          <a:ln>
            <a:noFill/>
          </a:ln>
        </p:spPr>
        <p:txBody>
          <a:bodyPr spcFirstLastPara="1" wrap="square" lIns="91425" tIns="45700" rIns="91425" bIns="45700" anchor="ctr" anchorCtr="0">
            <a:normAutofit/>
          </a:bodyPr>
          <a:lstStyle/>
          <a:p>
            <a:pPr marL="457200" lvl="0" indent="-406400" algn="l" rtl="0">
              <a:lnSpc>
                <a:spcPct val="100000"/>
              </a:lnSpc>
              <a:spcBef>
                <a:spcPts val="0"/>
              </a:spcBef>
              <a:spcAft>
                <a:spcPts val="0"/>
              </a:spcAft>
              <a:buSzPts val="2800"/>
              <a:buAutoNum type="arabicPeriod"/>
            </a:pPr>
            <a:r>
              <a:rPr lang="en-US"/>
              <a:t>Chapter 3 of the </a:t>
            </a:r>
            <a:r>
              <a:rPr lang="en-US" b="1"/>
              <a:t>Digital Learning Guidance</a:t>
            </a:r>
            <a:r>
              <a:rPr lang="en-US"/>
              <a:t> provides more details and discussion of key theories</a:t>
            </a:r>
            <a:br>
              <a:rPr lang="en-US"/>
            </a:br>
            <a:endParaRPr/>
          </a:p>
          <a:p>
            <a:pPr marL="457200" lvl="0" indent="-406400" algn="l" rtl="0">
              <a:lnSpc>
                <a:spcPct val="100000"/>
              </a:lnSpc>
              <a:spcBef>
                <a:spcPts val="0"/>
              </a:spcBef>
              <a:spcAft>
                <a:spcPts val="0"/>
              </a:spcAft>
              <a:buSzPts val="2800"/>
              <a:buAutoNum type="arabicPeriod"/>
            </a:pPr>
            <a:r>
              <a:rPr lang="en-US"/>
              <a:t>The </a:t>
            </a:r>
            <a:r>
              <a:rPr lang="en-US" b="1"/>
              <a:t>self-paced course</a:t>
            </a:r>
            <a:r>
              <a:rPr lang="en-US"/>
              <a: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on </a:t>
            </a:r>
            <a:r>
              <a:rPr lang="en-US"/>
              <a:t>the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OTAN</a:t>
            </a:r>
            <a:r>
              <a:rPr lang="en-US"/>
              <a:t> website includes a multiple choice quiz and extension activities</a:t>
            </a:r>
            <a:br>
              <a:rPr lang="en-US"/>
            </a:br>
            <a:endParaRPr/>
          </a:p>
          <a:p>
            <a:pPr marL="457200" lvl="0" indent="-406400" algn="l" rtl="0">
              <a:lnSpc>
                <a:spcPct val="100000"/>
              </a:lnSpc>
              <a:spcBef>
                <a:spcPts val="0"/>
              </a:spcBef>
              <a:spcAft>
                <a:spcPts val="0"/>
              </a:spcAft>
              <a:buSzPts val="2800"/>
              <a:buAutoNum type="arabicPeriod"/>
            </a:pPr>
            <a:r>
              <a:rPr lang="en-US"/>
              <a:t>Continue finding opportunities to learn from each other as we explore best practices in digital age adult learning</a:t>
            </a:r>
            <a:endParaRPr/>
          </a:p>
        </p:txBody>
      </p:sp>
      <p:pic>
        <p:nvPicPr>
          <p:cNvPr id="139" name="Google Shape;139;g241256b7583_0_60" title="icon explore next steps"/>
          <p:cNvPicPr preferRelativeResize="0"/>
          <p:nvPr/>
        </p:nvPicPr>
        <p:blipFill rotWithShape="1">
          <a:blip r:embed="rId4">
            <a:alphaModFix/>
          </a:blip>
          <a:srcRect/>
          <a:stretch/>
        </p:blipFill>
        <p:spPr>
          <a:xfrm>
            <a:off x="11041408" y="5710650"/>
            <a:ext cx="1150592" cy="1039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g250d5495f51_0_0"/>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Welcome to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Chapter 3!</a:t>
            </a:r>
            <a:endParaRPr/>
          </a:p>
        </p:txBody>
      </p:sp>
      <p:pic>
        <p:nvPicPr>
          <p:cNvPr id="42" name="Google Shape;42;g250d5495f51_0_0" descr="A group of people in a classroom"/>
          <p:cNvPicPr preferRelativeResize="0"/>
          <p:nvPr/>
        </p:nvPicPr>
        <p:blipFill rotWithShape="1">
          <a:blip r:embed="rId3">
            <a:alphaModFix/>
          </a:blip>
          <a:srcRect r="2055"/>
          <a:stretch/>
        </p:blipFill>
        <p:spPr>
          <a:xfrm>
            <a:off x="0" y="722350"/>
            <a:ext cx="12192000" cy="6011100"/>
          </a:xfrm>
          <a:prstGeom prst="rect">
            <a:avLst/>
          </a:prstGeom>
          <a:noFill/>
          <a:ln>
            <a:noFill/>
          </a:ln>
        </p:spPr>
      </p:pic>
      <p:sp>
        <p:nvSpPr>
          <p:cNvPr id="43" name="Google Shape;43;g250d5495f51_0_0"/>
          <p:cNvSpPr/>
          <p:nvPr/>
        </p:nvSpPr>
        <p:spPr>
          <a:xfrm>
            <a:off x="0" y="1354600"/>
            <a:ext cx="5323500" cy="1956000"/>
          </a:xfrm>
          <a:prstGeom prst="rect">
            <a:avLst/>
          </a:prstGeom>
          <a:solidFill>
            <a:srgbClr val="132648"/>
          </a:solidFill>
          <a:ln w="9525" cap="flat" cmpd="sng">
            <a:solidFill>
              <a:srgbClr val="132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g250d5495f51_0_0"/>
          <p:cNvSpPr txBox="1"/>
          <p:nvPr/>
        </p:nvSpPr>
        <p:spPr>
          <a:xfrm>
            <a:off x="512052" y="1472848"/>
            <a:ext cx="5166300" cy="195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a:solidFill>
                  <a:srgbClr val="FFFFFF"/>
                </a:solidFill>
                <a:latin typeface="Arial"/>
                <a:ea typeface="Arial"/>
                <a:cs typeface="Arial"/>
                <a:sym typeface="Arial"/>
              </a:rPr>
              <a:t>Foundations of Adult Education and Digital Learning</a:t>
            </a:r>
            <a:endParaRPr sz="3400" b="1" i="0" u="none" strike="noStrike" cap="none">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g241256b7583_0_6"/>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a:t>Session Objectives</a:t>
            </a:r>
            <a:endParaRPr/>
          </a:p>
        </p:txBody>
      </p:sp>
      <p:sp>
        <p:nvSpPr>
          <p:cNvPr id="50" name="Google Shape;50;g241256b7583_0_6"/>
          <p:cNvSpPr txBox="1">
            <a:spLocks noGrp="1"/>
          </p:cNvSpPr>
          <p:nvPr>
            <p:ph type="body" idx="4294967295"/>
          </p:nvPr>
        </p:nvSpPr>
        <p:spPr>
          <a:xfrm>
            <a:off x="635700" y="992350"/>
            <a:ext cx="10920600" cy="5478900"/>
          </a:xfrm>
          <a:prstGeom prst="rect">
            <a:avLst/>
          </a:prstGeom>
          <a:noFill/>
          <a:ln>
            <a:noFill/>
          </a:ln>
        </p:spPr>
        <p:txBody>
          <a:bodyPr spcFirstLastPara="1" wrap="square" lIns="91425" tIns="45700" rIns="91425" bIns="45700" anchor="ctr" anchorCtr="0">
            <a:normAutofit/>
          </a:bodyPr>
          <a:lstStyle/>
          <a:p>
            <a:pPr marL="457200" lvl="0" indent="-406400" algn="l" rtl="0">
              <a:lnSpc>
                <a:spcPct val="100000"/>
              </a:lnSpc>
              <a:spcBef>
                <a:spcPts val="0"/>
              </a:spcBef>
              <a:spcAft>
                <a:spcPts val="0"/>
              </a:spcAft>
              <a:buSzPts val="2800"/>
              <a:buAutoNum type="arabicPeriod"/>
            </a:pPr>
            <a:r>
              <a:rPr lang="en-US" b="1"/>
              <a:t>Describe </a:t>
            </a:r>
            <a:r>
              <a:rPr lang="en-US"/>
              <a:t>the five key theories of adult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learning</a:t>
            </a:r>
            <a:br>
              <a:rPr lang="en-US"/>
            </a:br>
            <a:endParaRPr/>
          </a:p>
          <a:p>
            <a:pPr marL="457200" lvl="0" indent="-406400" algn="l" rtl="0">
              <a:lnSpc>
                <a:spcPct val="100000"/>
              </a:lnSpc>
              <a:spcBef>
                <a:spcPts val="0"/>
              </a:spcBef>
              <a:spcAft>
                <a:spcPts val="0"/>
              </a:spcAft>
              <a:buSzPts val="2800"/>
              <a:buAutoNum type="arabicPeriod"/>
            </a:pPr>
            <a:r>
              <a:rPr lang="en-US" b="1"/>
              <a:t>Identify </a:t>
            </a:r>
            <a:r>
              <a:rPr lang="en-US"/>
              <a:t>strategies for applying the theories of adult learning in the classroom and in program administration</a:t>
            </a:r>
            <a:br>
              <a:rPr lang="en-US"/>
            </a:br>
            <a:endParaRPr/>
          </a:p>
          <a:p>
            <a:pPr marL="457200" lvl="0" indent="-406400" algn="l" rtl="0">
              <a:lnSpc>
                <a:spcPct val="100000"/>
              </a:lnSpc>
              <a:spcBef>
                <a:spcPts val="0"/>
              </a:spcBef>
              <a:spcAft>
                <a:spcPts val="0"/>
              </a:spcAft>
              <a:buSzPts val="2800"/>
              <a:buAutoNum type="arabicPeriod"/>
            </a:pPr>
            <a:r>
              <a:rPr lang="en-US" b="1"/>
              <a:t>Explore </a:t>
            </a:r>
            <a:r>
              <a:rPr lang="en-US"/>
              <a:t>digital tools that can support effective adult learning experiences</a:t>
            </a:r>
            <a:br>
              <a:rPr lang="en-US"/>
            </a:br>
            <a:endParaRPr/>
          </a:p>
          <a:p>
            <a:pPr marL="457200" lvl="0" indent="-406400" algn="l" rtl="0">
              <a:lnSpc>
                <a:spcPct val="100000"/>
              </a:lnSpc>
              <a:spcBef>
                <a:spcPts val="0"/>
              </a:spcBef>
              <a:spcAft>
                <a:spcPts val="0"/>
              </a:spcAft>
              <a:buSzPts val="2800"/>
              <a:buAutoNum type="arabicPeriod"/>
            </a:pPr>
            <a:r>
              <a:rPr lang="en-US" b="1"/>
              <a:t>Develop </a:t>
            </a:r>
            <a:r>
              <a:rPr lang="en-US"/>
              <a:t>(or evolve) a plan for applying the theories of adult learning in their teaching practice and/or as part of their role as support staff</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g241256b7583_0_13"/>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Session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Agenda</a:t>
            </a:r>
            <a:endParaRPr/>
          </a:p>
        </p:txBody>
      </p:sp>
      <p:sp>
        <p:nvSpPr>
          <p:cNvPr id="56" name="Google Shape;56;g241256b7583_0_13"/>
          <p:cNvSpPr txBox="1">
            <a:spLocks noGrp="1"/>
          </p:cNvSpPr>
          <p:nvPr>
            <p:ph type="body" idx="4294967295"/>
          </p:nvPr>
        </p:nvSpPr>
        <p:spPr>
          <a:xfrm>
            <a:off x="1692325" y="950200"/>
            <a:ext cx="10278600" cy="5403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b="1"/>
              <a:t>Reflect</a:t>
            </a:r>
            <a:r>
              <a:rPr lang="en-US"/>
              <a:t> on digital learning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experiences</a:t>
            </a:r>
            <a:br>
              <a:rPr lang="en-US"/>
            </a:br>
            <a:endParaRPr sz="4200"/>
          </a:p>
          <a:p>
            <a:pPr marL="0" lvl="0" indent="0" algn="l" rtl="0">
              <a:lnSpc>
                <a:spcPct val="100000"/>
              </a:lnSpc>
              <a:spcBef>
                <a:spcPts val="0"/>
              </a:spcBef>
              <a:spcAft>
                <a:spcPts val="0"/>
              </a:spcAft>
              <a:buSzPts val="2800"/>
              <a:buNone/>
            </a:pPr>
            <a:r>
              <a:rPr lang="en-US" b="1"/>
              <a:t>Explore </a:t>
            </a:r>
            <a:r>
              <a:rPr lang="en-US"/>
              <a:t>the theories of adult learning</a:t>
            </a:r>
            <a:br>
              <a:rPr lang="en-US"/>
            </a:br>
            <a:endParaRPr sz="4200"/>
          </a:p>
          <a:p>
            <a:pPr marL="0" lvl="0" indent="0" algn="l" rtl="0">
              <a:lnSpc>
                <a:spcPct val="100000"/>
              </a:lnSpc>
              <a:spcBef>
                <a:spcPts val="0"/>
              </a:spcBef>
              <a:spcAft>
                <a:spcPts val="0"/>
              </a:spcAft>
              <a:buSzPts val="2800"/>
              <a:buNone/>
            </a:pPr>
            <a:r>
              <a:rPr lang="en-US" b="1"/>
              <a:t>Build </a:t>
            </a:r>
            <a:r>
              <a:rPr lang="en-US"/>
              <a:t>a micro-lesson aligned with the theories of adult learning</a:t>
            </a:r>
            <a:endParaRPr/>
          </a:p>
          <a:p>
            <a:pPr marL="0" lvl="0" indent="0" algn="l" rtl="0">
              <a:lnSpc>
                <a:spcPct val="100000"/>
              </a:lnSpc>
              <a:spcBef>
                <a:spcPts val="1000"/>
              </a:spcBef>
              <a:spcAft>
                <a:spcPts val="0"/>
              </a:spcAft>
              <a:buSzPts val="2800"/>
              <a:buNone/>
            </a:pPr>
            <a:endParaRPr b="1"/>
          </a:p>
          <a:p>
            <a:pPr marL="0" lvl="0" indent="0" algn="l" rtl="0">
              <a:spcBef>
                <a:spcPts val="0"/>
              </a:spcBef>
              <a:spcAft>
                <a:spcPts val="0"/>
              </a:spcAft>
              <a:buClr>
                <a:schemeClr val="dk1"/>
              </a:buClr>
              <a:buSzPts val="2800"/>
              <a:buFont typeface="Arial"/>
              <a:buNone/>
            </a:pPr>
            <a:r>
              <a:rPr lang="en-US" b="1"/>
              <a:t>Discuss </a:t>
            </a:r>
            <a:r>
              <a:rPr lang="en-US"/>
              <a:t>implementation of adult learning theories</a:t>
            </a:r>
            <a:br>
              <a:rPr lang="en-US"/>
            </a:br>
            <a:endParaRPr sz="4200"/>
          </a:p>
          <a:p>
            <a:pPr marL="0" lvl="0" indent="0" algn="l" rtl="0">
              <a:lnSpc>
                <a:spcPct val="100000"/>
              </a:lnSpc>
              <a:spcBef>
                <a:spcPts val="0"/>
              </a:spcBef>
              <a:spcAft>
                <a:spcPts val="0"/>
              </a:spcAft>
              <a:buSzPts val="2800"/>
              <a:buNone/>
            </a:pPr>
            <a:r>
              <a:rPr lang="en-US" b="1"/>
              <a:t>Explore </a:t>
            </a:r>
            <a:r>
              <a:rPr lang="en-US"/>
              <a:t>next steps</a:t>
            </a:r>
            <a:endParaRPr/>
          </a:p>
        </p:txBody>
      </p:sp>
      <p:pic>
        <p:nvPicPr>
          <p:cNvPr id="57" name="Google Shape;57;g241256b7583_0_13" title="Icon reflect"/>
          <p:cNvPicPr preferRelativeResize="0"/>
          <p:nvPr/>
        </p:nvPicPr>
        <p:blipFill rotWithShape="1">
          <a:blip r:embed="rId3">
            <a:alphaModFix/>
          </a:blip>
          <a:srcRect/>
          <a:stretch/>
        </p:blipFill>
        <p:spPr>
          <a:xfrm>
            <a:off x="413988" y="1063174"/>
            <a:ext cx="1262400" cy="1039374"/>
          </a:xfrm>
          <a:prstGeom prst="rect">
            <a:avLst/>
          </a:prstGeom>
          <a:noFill/>
          <a:ln>
            <a:noFill/>
          </a:ln>
        </p:spPr>
      </p:pic>
      <p:pic>
        <p:nvPicPr>
          <p:cNvPr id="58" name="Google Shape;58;g241256b7583_0_13" title="Icon explore"/>
          <p:cNvPicPr preferRelativeResize="0"/>
          <p:nvPr/>
        </p:nvPicPr>
        <p:blipFill rotWithShape="1">
          <a:blip r:embed="rId4">
            <a:alphaModFix/>
          </a:blip>
          <a:srcRect/>
          <a:stretch/>
        </p:blipFill>
        <p:spPr>
          <a:xfrm>
            <a:off x="398063" y="2028325"/>
            <a:ext cx="1294273" cy="1164850"/>
          </a:xfrm>
          <a:prstGeom prst="rect">
            <a:avLst/>
          </a:prstGeom>
          <a:noFill/>
          <a:ln>
            <a:noFill/>
          </a:ln>
        </p:spPr>
      </p:pic>
      <p:pic>
        <p:nvPicPr>
          <p:cNvPr id="59" name="Google Shape;59;g241256b7583_0_13" title="Icon discuss"/>
          <p:cNvPicPr preferRelativeResize="0"/>
          <p:nvPr/>
        </p:nvPicPr>
        <p:blipFill rotWithShape="1">
          <a:blip r:embed="rId5">
            <a:alphaModFix/>
          </a:blip>
          <a:srcRect/>
          <a:stretch/>
        </p:blipFill>
        <p:spPr>
          <a:xfrm>
            <a:off x="515450" y="4270950"/>
            <a:ext cx="1211900" cy="1211900"/>
          </a:xfrm>
          <a:prstGeom prst="rect">
            <a:avLst/>
          </a:prstGeom>
          <a:noFill/>
          <a:ln>
            <a:noFill/>
          </a:ln>
        </p:spPr>
      </p:pic>
      <p:pic>
        <p:nvPicPr>
          <p:cNvPr id="60" name="Google Shape;60;g241256b7583_0_13" title="icon explore next steps"/>
          <p:cNvPicPr preferRelativeResize="0"/>
          <p:nvPr/>
        </p:nvPicPr>
        <p:blipFill rotWithShape="1">
          <a:blip r:embed="rId6">
            <a:alphaModFix/>
          </a:blip>
          <a:srcRect/>
          <a:stretch/>
        </p:blipFill>
        <p:spPr>
          <a:xfrm>
            <a:off x="546108" y="5317600"/>
            <a:ext cx="1150592" cy="1039375"/>
          </a:xfrm>
          <a:prstGeom prst="rect">
            <a:avLst/>
          </a:prstGeom>
          <a:noFill/>
          <a:ln>
            <a:noFill/>
          </a:ln>
        </p:spPr>
      </p:pic>
      <p:pic>
        <p:nvPicPr>
          <p:cNvPr id="61" name="Google Shape;61;g241256b7583_0_13" title="icon build"/>
          <p:cNvPicPr preferRelativeResize="0"/>
          <p:nvPr/>
        </p:nvPicPr>
        <p:blipFill rotWithShape="1">
          <a:blip r:embed="rId7">
            <a:alphaModFix/>
          </a:blip>
          <a:srcRect/>
          <a:stretch/>
        </p:blipFill>
        <p:spPr>
          <a:xfrm>
            <a:off x="414001" y="3104125"/>
            <a:ext cx="1262400" cy="12119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241256b7583_0_19"/>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Warm-Up</a:t>
            </a:r>
            <a:endParaRPr/>
          </a:p>
        </p:txBody>
      </p:sp>
      <p:sp>
        <p:nvSpPr>
          <p:cNvPr id="67" name="Google Shape;67;g241256b7583_0_19"/>
          <p:cNvSpPr txBox="1"/>
          <p:nvPr/>
        </p:nvSpPr>
        <p:spPr>
          <a:xfrm>
            <a:off x="-2875" y="1253425"/>
            <a:ext cx="12192000" cy="588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132648"/>
                </a:solidFill>
                <a:latin typeface="Arial"/>
                <a:ea typeface="Arial"/>
                <a:cs typeface="Arial"/>
                <a:sym typeface="Arial"/>
              </a:rPr>
              <a:t>What quadrant are you in today?</a:t>
            </a:r>
            <a:endParaRPr sz="3000" b="1" i="0" u="none" strike="noStrike" cap="none">
              <a:solidFill>
                <a:srgbClr val="132648"/>
              </a:solidFill>
              <a:latin typeface="Arial"/>
              <a:ea typeface="Arial"/>
              <a:cs typeface="Arial"/>
              <a:sym typeface="Arial"/>
            </a:endParaRPr>
          </a:p>
        </p:txBody>
      </p:sp>
      <p:sp>
        <p:nvSpPr>
          <p:cNvPr id="68" name="Google Shape;68;g241256b7583_0_19"/>
          <p:cNvSpPr/>
          <p:nvPr/>
        </p:nvSpPr>
        <p:spPr>
          <a:xfrm>
            <a:off x="4822500" y="3010850"/>
            <a:ext cx="534600" cy="534600"/>
          </a:xfrm>
          <a:prstGeom prst="ellipse">
            <a:avLst/>
          </a:prstGeom>
          <a:solidFill>
            <a:srgbClr val="116B9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2000" b="1" i="0" u="none" strike="noStrike" cap="none">
                <a:solidFill>
                  <a:srgbClr val="FFFFFF"/>
                </a:solidFill>
                <a:latin typeface="Arial Black"/>
                <a:ea typeface="Arial Black"/>
                <a:cs typeface="Arial Black"/>
                <a:sym typeface="Arial Black"/>
              </a:rPr>
              <a:t>2</a:t>
            </a:r>
            <a:endParaRPr sz="2000" b="1" i="0" u="none" strike="noStrike" cap="none">
              <a:solidFill>
                <a:srgbClr val="FFFFFF"/>
              </a:solidFill>
              <a:latin typeface="Arial Black"/>
              <a:ea typeface="Arial Black"/>
              <a:cs typeface="Arial Black"/>
              <a:sym typeface="Arial Black"/>
            </a:endParaRPr>
          </a:p>
        </p:txBody>
      </p:sp>
      <p:sp>
        <p:nvSpPr>
          <p:cNvPr id="69" name="Google Shape;69;g241256b7583_0_19"/>
          <p:cNvSpPr/>
          <p:nvPr/>
        </p:nvSpPr>
        <p:spPr>
          <a:xfrm>
            <a:off x="6406075" y="2994475"/>
            <a:ext cx="534600" cy="534600"/>
          </a:xfrm>
          <a:prstGeom prst="ellipse">
            <a:avLst/>
          </a:prstGeom>
          <a:solidFill>
            <a:srgbClr val="116B9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2000" b="1" i="0" u="none" strike="noStrike" cap="none">
                <a:solidFill>
                  <a:srgbClr val="FFFFFF"/>
                </a:solidFill>
                <a:latin typeface="Arial Black"/>
                <a:ea typeface="Arial Black"/>
                <a:cs typeface="Arial Black"/>
                <a:sym typeface="Arial Black"/>
              </a:rPr>
              <a:t>1</a:t>
            </a:r>
            <a:endParaRPr sz="2000" b="1" i="0" u="none" strike="noStrike" cap="none">
              <a:solidFill>
                <a:srgbClr val="FFFFFF"/>
              </a:solidFill>
              <a:latin typeface="Arial Black"/>
              <a:ea typeface="Arial Black"/>
              <a:cs typeface="Arial Black"/>
              <a:sym typeface="Arial Black"/>
            </a:endParaRPr>
          </a:p>
        </p:txBody>
      </p:sp>
      <p:sp>
        <p:nvSpPr>
          <p:cNvPr id="70" name="Google Shape;70;g241256b7583_0_19"/>
          <p:cNvSpPr/>
          <p:nvPr/>
        </p:nvSpPr>
        <p:spPr>
          <a:xfrm>
            <a:off x="4822500" y="4462350"/>
            <a:ext cx="534600" cy="534600"/>
          </a:xfrm>
          <a:prstGeom prst="ellipse">
            <a:avLst/>
          </a:prstGeom>
          <a:solidFill>
            <a:srgbClr val="116B9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2000" b="1" i="0" u="none" strike="noStrike" cap="none">
                <a:solidFill>
                  <a:srgbClr val="FFFFFF"/>
                </a:solidFill>
                <a:latin typeface="Arial Black"/>
                <a:ea typeface="Arial Black"/>
                <a:cs typeface="Arial Black"/>
                <a:sym typeface="Arial Black"/>
              </a:rPr>
              <a:t>3</a:t>
            </a:r>
            <a:endParaRPr sz="2000" b="1" i="0" u="none" strike="noStrike" cap="none">
              <a:solidFill>
                <a:srgbClr val="FFFFFF"/>
              </a:solidFill>
              <a:latin typeface="Arial Black"/>
              <a:ea typeface="Arial Black"/>
              <a:cs typeface="Arial Black"/>
              <a:sym typeface="Arial Black"/>
            </a:endParaRPr>
          </a:p>
        </p:txBody>
      </p:sp>
      <p:sp>
        <p:nvSpPr>
          <p:cNvPr id="71" name="Google Shape;71;g241256b7583_0_19"/>
          <p:cNvSpPr/>
          <p:nvPr/>
        </p:nvSpPr>
        <p:spPr>
          <a:xfrm>
            <a:off x="6406075" y="4478725"/>
            <a:ext cx="534600" cy="534600"/>
          </a:xfrm>
          <a:prstGeom prst="ellipse">
            <a:avLst/>
          </a:prstGeom>
          <a:solidFill>
            <a:srgbClr val="116B9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2000" b="1" i="0" u="none" strike="noStrike" cap="none">
                <a:solidFill>
                  <a:srgbClr val="FFFFFF"/>
                </a:solidFill>
                <a:latin typeface="Arial Black"/>
                <a:ea typeface="Arial Black"/>
                <a:cs typeface="Arial Black"/>
                <a:sym typeface="Arial Black"/>
              </a:rPr>
              <a:t>4</a:t>
            </a:r>
            <a:endParaRPr sz="2000" b="1" i="0" u="none" strike="noStrike" cap="none">
              <a:solidFill>
                <a:srgbClr val="FFFFFF"/>
              </a:solidFill>
              <a:latin typeface="Arial Black"/>
              <a:ea typeface="Arial Black"/>
              <a:cs typeface="Arial Black"/>
              <a:sym typeface="Arial Black"/>
            </a:endParaRPr>
          </a:p>
        </p:txBody>
      </p:sp>
      <p:sp>
        <p:nvSpPr>
          <p:cNvPr id="72" name="Google Shape;72;g241256b7583_0_19"/>
          <p:cNvSpPr txBox="1"/>
          <p:nvPr/>
        </p:nvSpPr>
        <p:spPr>
          <a:xfrm>
            <a:off x="3088550" y="3749950"/>
            <a:ext cx="13440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132648"/>
                </a:solidFill>
                <a:latin typeface="Arial"/>
                <a:ea typeface="Arial"/>
                <a:cs typeface="Arial"/>
                <a:sym typeface="Arial"/>
              </a:rPr>
              <a:t>Negative</a:t>
            </a:r>
            <a:endParaRPr sz="2100" b="1" i="0" u="none" strike="noStrike" cap="none">
              <a:solidFill>
                <a:srgbClr val="132648"/>
              </a:solidFill>
              <a:latin typeface="Arial"/>
              <a:ea typeface="Arial"/>
              <a:cs typeface="Arial"/>
              <a:sym typeface="Arial"/>
            </a:endParaRPr>
          </a:p>
        </p:txBody>
      </p:sp>
      <p:sp>
        <p:nvSpPr>
          <p:cNvPr id="73" name="Google Shape;73;g241256b7583_0_19"/>
          <p:cNvSpPr txBox="1"/>
          <p:nvPr/>
        </p:nvSpPr>
        <p:spPr>
          <a:xfrm>
            <a:off x="7512425" y="3780700"/>
            <a:ext cx="22419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132648"/>
                </a:solidFill>
                <a:latin typeface="Arial"/>
                <a:ea typeface="Arial"/>
                <a:cs typeface="Arial"/>
                <a:sym typeface="Arial"/>
              </a:rPr>
              <a:t>Positive</a:t>
            </a:r>
            <a:endParaRPr sz="2100" b="1" i="0" u="none" strike="noStrike" cap="none">
              <a:solidFill>
                <a:srgbClr val="132648"/>
              </a:solidFill>
              <a:latin typeface="Arial"/>
              <a:ea typeface="Arial"/>
              <a:cs typeface="Arial"/>
              <a:sym typeface="Arial"/>
            </a:endParaRPr>
          </a:p>
        </p:txBody>
      </p:sp>
      <p:sp>
        <p:nvSpPr>
          <p:cNvPr id="74" name="Google Shape;74;g241256b7583_0_19"/>
          <p:cNvSpPr txBox="1"/>
          <p:nvPr/>
        </p:nvSpPr>
        <p:spPr>
          <a:xfrm>
            <a:off x="5194325" y="2194888"/>
            <a:ext cx="22419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132648"/>
                </a:solidFill>
                <a:latin typeface="Arial"/>
                <a:ea typeface="Arial"/>
                <a:cs typeface="Arial"/>
                <a:sym typeface="Arial"/>
              </a:rPr>
              <a:t>Energetic</a:t>
            </a:r>
            <a:endParaRPr sz="2100" b="1" i="0" u="none" strike="noStrike" cap="none">
              <a:solidFill>
                <a:srgbClr val="132648"/>
              </a:solidFill>
              <a:latin typeface="Arial"/>
              <a:ea typeface="Arial"/>
              <a:cs typeface="Arial"/>
              <a:sym typeface="Arial"/>
            </a:endParaRPr>
          </a:p>
        </p:txBody>
      </p:sp>
      <p:sp>
        <p:nvSpPr>
          <p:cNvPr id="75" name="Google Shape;75;g241256b7583_0_19"/>
          <p:cNvSpPr txBox="1"/>
          <p:nvPr/>
        </p:nvSpPr>
        <p:spPr>
          <a:xfrm>
            <a:off x="5422925" y="5366500"/>
            <a:ext cx="9888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132648"/>
                </a:solidFill>
                <a:latin typeface="Arial"/>
                <a:ea typeface="Arial"/>
                <a:cs typeface="Arial"/>
                <a:sym typeface="Arial"/>
              </a:rPr>
              <a:t>Tired</a:t>
            </a:r>
            <a:endParaRPr sz="2100" b="1" i="0" u="none" strike="noStrike" cap="none">
              <a:solidFill>
                <a:srgbClr val="132648"/>
              </a:solidFill>
              <a:latin typeface="Arial"/>
              <a:ea typeface="Arial"/>
              <a:cs typeface="Arial"/>
              <a:sym typeface="Arial"/>
            </a:endParaRPr>
          </a:p>
        </p:txBody>
      </p:sp>
      <p:cxnSp>
        <p:nvCxnSpPr>
          <p:cNvPr id="76" name="Google Shape;76;g241256b7583_0_19"/>
          <p:cNvCxnSpPr/>
          <p:nvPr/>
        </p:nvCxnSpPr>
        <p:spPr>
          <a:xfrm>
            <a:off x="5901100" y="2769575"/>
            <a:ext cx="0" cy="2549700"/>
          </a:xfrm>
          <a:prstGeom prst="straightConnector1">
            <a:avLst/>
          </a:prstGeom>
          <a:noFill/>
          <a:ln w="28575" cap="flat" cmpd="sng">
            <a:solidFill>
              <a:srgbClr val="39302A"/>
            </a:solidFill>
            <a:prstDash val="solid"/>
            <a:round/>
            <a:headEnd type="stealth" w="med" len="med"/>
            <a:tailEnd type="stealth" w="med" len="med"/>
          </a:ln>
        </p:spPr>
      </p:cxnSp>
      <p:cxnSp>
        <p:nvCxnSpPr>
          <p:cNvPr id="77" name="Google Shape;77;g241256b7583_0_19"/>
          <p:cNvCxnSpPr/>
          <p:nvPr/>
        </p:nvCxnSpPr>
        <p:spPr>
          <a:xfrm rot="10800000">
            <a:off x="4474975" y="3998488"/>
            <a:ext cx="2922900" cy="10800"/>
          </a:xfrm>
          <a:prstGeom prst="straightConnector1">
            <a:avLst/>
          </a:prstGeom>
          <a:noFill/>
          <a:ln w="28575" cap="flat" cmpd="sng">
            <a:solidFill>
              <a:srgbClr val="39302A"/>
            </a:solidFill>
            <a:prstDash val="solid"/>
            <a:round/>
            <a:headEnd type="stealth" w="med" len="med"/>
            <a:tailEnd type="stealth"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241256b7583_0_34"/>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Quick Brainstorm</a:t>
            </a:r>
            <a:endParaRPr/>
          </a:p>
        </p:txBody>
      </p:sp>
      <p:sp>
        <p:nvSpPr>
          <p:cNvPr id="83" name="Google Shape;83;g241256b7583_0_34"/>
          <p:cNvSpPr txBox="1">
            <a:spLocks noGrp="1"/>
          </p:cNvSpPr>
          <p:nvPr>
            <p:ph type="subTitle" idx="1"/>
          </p:nvPr>
        </p:nvSpPr>
        <p:spPr>
          <a:xfrm>
            <a:off x="246423" y="1253425"/>
            <a:ext cx="10779300" cy="588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b="1"/>
              <a:t>Think-Pair-Share</a:t>
            </a:r>
            <a:endParaRPr b="1"/>
          </a:p>
        </p:txBody>
      </p:sp>
      <p:sp>
        <p:nvSpPr>
          <p:cNvPr id="84" name="Google Shape;84;g241256b7583_0_34"/>
          <p:cNvSpPr txBox="1">
            <a:spLocks noGrp="1"/>
          </p:cNvSpPr>
          <p:nvPr>
            <p:ph type="body" idx="4294967295"/>
          </p:nvPr>
        </p:nvSpPr>
        <p:spPr>
          <a:xfrm>
            <a:off x="570425" y="2019070"/>
            <a:ext cx="5965200" cy="4017000"/>
          </a:xfrm>
          <a:prstGeom prst="rect">
            <a:avLst/>
          </a:prstGeom>
          <a:noFill/>
          <a:ln>
            <a:noFill/>
          </a:ln>
        </p:spPr>
        <p:txBody>
          <a:bodyPr spcFirstLastPara="1" wrap="square" lIns="91425" tIns="45700" rIns="91425" bIns="45700" anchor="ctr" anchorCtr="0">
            <a:normAutofit/>
          </a:bodyPr>
          <a:lstStyle/>
          <a:p>
            <a:pPr marL="457200" lvl="0" indent="-406400" algn="l" rtl="0">
              <a:lnSpc>
                <a:spcPct val="100000"/>
              </a:lnSpc>
              <a:spcBef>
                <a:spcPts val="0"/>
              </a:spcBef>
              <a:spcAft>
                <a:spcPts val="0"/>
              </a:spcAft>
              <a:buSzPts val="2800"/>
              <a:buChar char="●"/>
            </a:pPr>
            <a:r>
              <a:rPr lang="en-US"/>
              <a:t>What’s been your </a:t>
            </a:r>
            <a:r>
              <a:rPr lang="en-US" b="1"/>
              <a:t>best </a:t>
            </a:r>
            <a:r>
              <a:rPr lang="en-US"/>
              <a:t>digital learning experience? </a:t>
            </a:r>
            <a:endParaRPr/>
          </a:p>
          <a:p>
            <a:pPr marL="914400" lvl="1" indent="-400050" algn="l" rtl="0">
              <a:lnSpc>
                <a:spcPct val="100000"/>
              </a:lnSpc>
              <a:spcBef>
                <a:spcPts val="0"/>
              </a:spcBef>
              <a:spcAft>
                <a:spcPts val="0"/>
              </a:spcAft>
              <a:buSzPts val="2700"/>
              <a:buChar char="○"/>
            </a:pPr>
            <a:r>
              <a:rPr lang="en-US"/>
              <a:t>What elements contributed to the positive experience?</a:t>
            </a:r>
            <a:br>
              <a:rPr lang="en-US"/>
            </a:br>
            <a:endParaRPr/>
          </a:p>
          <a:p>
            <a:pPr marL="457200" lvl="0" indent="-406400" algn="l" rtl="0">
              <a:lnSpc>
                <a:spcPct val="100000"/>
              </a:lnSpc>
              <a:spcBef>
                <a:spcPts val="0"/>
              </a:spcBef>
              <a:spcAft>
                <a:spcPts val="0"/>
              </a:spcAft>
              <a:buSzPts val="2800"/>
              <a:buChar char="●"/>
            </a:pPr>
            <a:r>
              <a:rPr lang="en-US"/>
              <a:t>What’s been your </a:t>
            </a:r>
            <a:r>
              <a:rPr lang="en-US" b="1"/>
              <a:t>worst </a:t>
            </a:r>
            <a:r>
              <a:rPr lang="en-US"/>
              <a:t>digital learning experience?</a:t>
            </a:r>
            <a:endParaRPr/>
          </a:p>
          <a:p>
            <a:pPr marL="914400" lvl="1" indent="-400050" algn="l" rtl="0">
              <a:lnSpc>
                <a:spcPct val="100000"/>
              </a:lnSpc>
              <a:spcBef>
                <a:spcPts val="0"/>
              </a:spcBef>
              <a:spcAft>
                <a:spcPts val="0"/>
              </a:spcAft>
              <a:buSzPts val="2700"/>
              <a:buChar char="○"/>
            </a:pPr>
            <a:r>
              <a:rPr lang="en-US"/>
              <a:t>What elements do you think contributed to that experience?</a:t>
            </a:r>
            <a:endParaRPr/>
          </a:p>
        </p:txBody>
      </p:sp>
      <p:pic>
        <p:nvPicPr>
          <p:cNvPr id="85" name="Google Shape;85;g241256b7583_0_34" descr="Two students talking to introduce a &quot;think-pair-share&quot; activity"/>
          <p:cNvPicPr preferRelativeResize="0"/>
          <p:nvPr/>
        </p:nvPicPr>
        <p:blipFill rotWithShape="1">
          <a:blip r:embed="rId3">
            <a:alphaModFix/>
          </a:blip>
          <a:srcRect/>
          <a:stretch/>
        </p:blipFill>
        <p:spPr>
          <a:xfrm>
            <a:off x="7013200" y="2171475"/>
            <a:ext cx="4781651" cy="3177074"/>
          </a:xfrm>
          <a:prstGeom prst="rect">
            <a:avLst/>
          </a:prstGeom>
          <a:noFill/>
          <a:ln>
            <a:noFill/>
          </a:ln>
        </p:spPr>
      </p:pic>
      <p:pic>
        <p:nvPicPr>
          <p:cNvPr id="86" name="Google Shape;86;g241256b7583_0_34" title="Icon reflect"/>
          <p:cNvPicPr preferRelativeResize="0"/>
          <p:nvPr/>
        </p:nvPicPr>
        <p:blipFill rotWithShape="1">
          <a:blip r:embed="rId4">
            <a:alphaModFix/>
          </a:blip>
          <a:srcRect/>
          <a:stretch/>
        </p:blipFill>
        <p:spPr>
          <a:xfrm>
            <a:off x="10929588" y="5678299"/>
            <a:ext cx="1262400" cy="10393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ctrTitle"/>
          </p:nvPr>
        </p:nvSpPr>
        <p:spPr>
          <a:xfrm>
            <a:off x="2057400" y="91440"/>
            <a:ext cx="10131552" cy="63093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Theories of Adult Learning</a:t>
            </a:r>
            <a:endParaRPr/>
          </a:p>
        </p:txBody>
      </p:sp>
      <p:sp>
        <p:nvSpPr>
          <p:cNvPr id="92" name="Google Shape;92;p2"/>
          <p:cNvSpPr txBox="1">
            <a:spLocks noGrp="1"/>
          </p:cNvSpPr>
          <p:nvPr>
            <p:ph type="body" idx="4294967295"/>
          </p:nvPr>
        </p:nvSpPr>
        <p:spPr>
          <a:xfrm>
            <a:off x="537125" y="1065376"/>
            <a:ext cx="10131300" cy="5353200"/>
          </a:xfrm>
          <a:prstGeom prst="rect">
            <a:avLst/>
          </a:prstGeom>
          <a:noFill/>
          <a:ln>
            <a:noFill/>
          </a:ln>
        </p:spPr>
        <p:txBody>
          <a:bodyPr spcFirstLastPara="1" wrap="square" lIns="91425" tIns="45700" rIns="91425" bIns="45700" anchor="ctr" anchorCtr="0">
            <a:normAutofit lnSpcReduction="10000"/>
          </a:bodyPr>
          <a:lstStyle/>
          <a:p>
            <a:pPr marL="285750" lvl="0" indent="-273050" algn="l" rtl="0">
              <a:lnSpc>
                <a:spcPct val="100000"/>
              </a:lnSpc>
              <a:spcBef>
                <a:spcPts val="0"/>
              </a:spcBef>
              <a:spcAft>
                <a:spcPts val="0"/>
              </a:spcAft>
              <a:buSzPts val="2600"/>
              <a:buChar char="●"/>
            </a:pPr>
            <a:r>
              <a:rPr lang="en-US" sz="2600" b="1"/>
              <a:t>Andragogy</a:t>
            </a:r>
            <a:br>
              <a:rPr lang="en-US" sz="2600" b="1"/>
            </a:br>
            <a:endParaRPr sz="2600" b="1"/>
          </a:p>
          <a:p>
            <a:pPr marL="285750" lvl="0" indent="-273050" algn="l" rtl="0">
              <a:lnSpc>
                <a:spcPct val="100000"/>
              </a:lnSpc>
              <a:spcBef>
                <a:spcPts val="0"/>
              </a:spcBef>
              <a:spcAft>
                <a:spcPts val="0"/>
              </a:spcAft>
              <a:buSzPts val="2600"/>
              <a:buChar char="●"/>
            </a:pPr>
            <a:r>
              <a:rPr lang="en-US" sz="2600" b="1"/>
              <a:t>Experiential Learning Model</a:t>
            </a:r>
            <a:br>
              <a:rPr lang="en-US" sz="2600" b="1"/>
            </a:br>
            <a:endParaRPr sz="2600" b="1"/>
          </a:p>
          <a:p>
            <a:pPr marL="285750" lvl="0" indent="-273050" algn="l" rtl="0">
              <a:lnSpc>
                <a:spcPct val="100000"/>
              </a:lnSpc>
              <a:spcBef>
                <a:spcPts val="0"/>
              </a:spcBef>
              <a:spcAft>
                <a:spcPts val="0"/>
              </a:spcAft>
              <a:buSzPts val="2600"/>
              <a:buChar char="●"/>
            </a:pPr>
            <a:r>
              <a:rPr lang="en-US" sz="2600" b="1"/>
              <a:t>Heutagogy</a:t>
            </a:r>
            <a:br>
              <a:rPr lang="en-US" sz="2600" b="1"/>
            </a:br>
            <a:endParaRPr sz="2600" b="1"/>
          </a:p>
          <a:p>
            <a:pPr marL="285750" lvl="0" indent="-273050" algn="l" rtl="0">
              <a:lnSpc>
                <a:spcPct val="100000"/>
              </a:lnSpc>
              <a:spcBef>
                <a:spcPts val="0"/>
              </a:spcBef>
              <a:spcAft>
                <a:spcPts val="0"/>
              </a:spcAft>
              <a:buSzPts val="2600"/>
              <a:buChar char="●"/>
            </a:pPr>
            <a:r>
              <a:rPr lang="en-US" sz="2600" b="1"/>
              <a:t>Self-Directed Learning</a:t>
            </a:r>
            <a:br>
              <a:rPr lang="en-US" sz="2600" b="1"/>
            </a:br>
            <a:endParaRPr sz="2600" b="1"/>
          </a:p>
          <a:p>
            <a:pPr marL="285750" lvl="0" indent="-273050" algn="l" rtl="0">
              <a:lnSpc>
                <a:spcPct val="100000"/>
              </a:lnSpc>
              <a:spcBef>
                <a:spcPts val="0"/>
              </a:spcBef>
              <a:spcAft>
                <a:spcPts val="0"/>
              </a:spcAft>
              <a:buSzPts val="2600"/>
              <a:buChar char="●"/>
            </a:pPr>
            <a:r>
              <a:rPr lang="en-US" sz="2600" b="1"/>
              <a:t>Transformative Learning</a:t>
            </a:r>
            <a:endParaRPr sz="2600" b="1"/>
          </a:p>
          <a:p>
            <a:pPr marL="0" lvl="0" indent="0" algn="l" rtl="0">
              <a:lnSpc>
                <a:spcPct val="100000"/>
              </a:lnSpc>
              <a:spcBef>
                <a:spcPts val="0"/>
              </a:spcBef>
              <a:spcAft>
                <a:spcPts val="0"/>
              </a:spcAft>
              <a:buSzPts val="2800"/>
              <a:buNone/>
            </a:pPr>
            <a:endParaRPr/>
          </a:p>
          <a:p>
            <a:pPr marL="0" lvl="0" indent="0" algn="l" rtl="0">
              <a:lnSpc>
                <a:spcPct val="100000"/>
              </a:lnSpc>
              <a:spcBef>
                <a:spcPts val="0"/>
              </a:spcBef>
              <a:spcAft>
                <a:spcPts val="0"/>
              </a:spcAft>
              <a:buSzPts val="2800"/>
              <a:buNone/>
            </a:pPr>
            <a:r>
              <a:rPr lang="en-US"/>
              <a:t>Each theory represents an opportunity to emphasize learner involvement, experience-based learning, autonomy, and perspective-changing experiences.</a:t>
            </a:r>
            <a:endParaRPr/>
          </a:p>
        </p:txBody>
      </p:sp>
      <p:pic>
        <p:nvPicPr>
          <p:cNvPr id="93" name="Google Shape;93;p2" descr="A computer with open book and graduation cap surrounded by icons that reflect various learning tools and strategies"/>
          <p:cNvPicPr preferRelativeResize="0"/>
          <p:nvPr/>
        </p:nvPicPr>
        <p:blipFill rotWithShape="1">
          <a:blip r:embed="rId3">
            <a:alphaModFix/>
          </a:blip>
          <a:srcRect/>
          <a:stretch/>
        </p:blipFill>
        <p:spPr>
          <a:xfrm>
            <a:off x="6801550" y="1217777"/>
            <a:ext cx="4771249" cy="3426551"/>
          </a:xfrm>
          <a:prstGeom prst="rect">
            <a:avLst/>
          </a:prstGeom>
          <a:noFill/>
          <a:ln>
            <a:noFill/>
          </a:ln>
        </p:spPr>
      </p:pic>
      <p:pic>
        <p:nvPicPr>
          <p:cNvPr id="94" name="Google Shape;94;p2" title="Icon explore"/>
          <p:cNvPicPr preferRelativeResize="0"/>
          <p:nvPr/>
        </p:nvPicPr>
        <p:blipFill rotWithShape="1">
          <a:blip r:embed="rId4">
            <a:alphaModFix/>
          </a:blip>
          <a:srcRect/>
          <a:stretch/>
        </p:blipFill>
        <p:spPr>
          <a:xfrm>
            <a:off x="10897738" y="5581300"/>
            <a:ext cx="1294273" cy="1164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241dc09e68e_0_0"/>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Example #1</a:t>
            </a:r>
            <a:r>
              <a:rPr lang="en-US"/>
              <a:t>: Theories of Adult Learning</a:t>
            </a:r>
            <a:endParaRPr/>
          </a:p>
        </p:txBody>
      </p:sp>
      <p:sp>
        <p:nvSpPr>
          <p:cNvPr id="100" name="Google Shape;100;g241dc09e68e_0_0"/>
          <p:cNvSpPr txBox="1">
            <a:spLocks noGrp="1"/>
          </p:cNvSpPr>
          <p:nvPr>
            <p:ph type="body" idx="4294967295"/>
          </p:nvPr>
        </p:nvSpPr>
        <p:spPr>
          <a:xfrm>
            <a:off x="634250" y="1009350"/>
            <a:ext cx="11252100" cy="5240400"/>
          </a:xfrm>
          <a:prstGeom prst="rect">
            <a:avLst/>
          </a:prstGeom>
          <a:noFill/>
          <a:ln>
            <a:noFill/>
          </a:ln>
        </p:spPr>
        <p:txBody>
          <a:bodyPr spcFirstLastPara="1" wrap="square" lIns="91425" tIns="45700" rIns="91425" bIns="45700" anchor="ctr" anchorCtr="0">
            <a:normAutofit fontScale="85000" lnSpcReduction="10000"/>
          </a:bodyPr>
          <a:lstStyle/>
          <a:p>
            <a:pPr marL="0" lvl="0" indent="0" algn="l" rtl="0">
              <a:lnSpc>
                <a:spcPct val="100000"/>
              </a:lnSpc>
              <a:spcBef>
                <a:spcPts val="0"/>
              </a:spcBef>
              <a:spcAft>
                <a:spcPts val="0"/>
              </a:spcAft>
              <a:buSzPct val="94117"/>
              <a:buNone/>
            </a:pPr>
            <a:r>
              <a:rPr lang="en-US" sz="3500" b="1"/>
              <a:t>What this can look like</a:t>
            </a:r>
            <a:endParaRPr sz="3500" b="1"/>
          </a:p>
          <a:p>
            <a:pPr marL="0" lvl="0" indent="0" algn="l" rtl="0">
              <a:lnSpc>
                <a:spcPct val="100000"/>
              </a:lnSpc>
              <a:spcBef>
                <a:spcPts val="0"/>
              </a:spcBef>
              <a:spcAft>
                <a:spcPts val="0"/>
              </a:spcAft>
              <a:buSzPct val="117647"/>
              <a:buNone/>
            </a:pPr>
            <a:endParaRPr b="1"/>
          </a:p>
          <a:p>
            <a:pPr marL="0" lvl="0" indent="0" algn="l" rtl="0">
              <a:lnSpc>
                <a:spcPct val="100000"/>
              </a:lnSpc>
              <a:spcBef>
                <a:spcPts val="0"/>
              </a:spcBef>
              <a:spcAft>
                <a:spcPts val="0"/>
              </a:spcAft>
              <a:buSzPct val="117647"/>
              <a:buNone/>
            </a:pPr>
            <a:r>
              <a:rPr lang="en-US" b="1"/>
              <a:t>Transformative learning: </a:t>
            </a:r>
            <a:r>
              <a:rPr lang="en-US"/>
              <a:t>In a social studies class, students are able to rethink and evolve their perspective after participating in </a:t>
            </a:r>
            <a:r>
              <a:rPr lang="en-US" b="1"/>
              <a:t>moderated online forums</a:t>
            </a:r>
            <a:r>
              <a:rPr lang="en-US"/>
              <a:t> where they engage in debates with peers from various backgrounds. </a:t>
            </a:r>
            <a:r>
              <a:rPr lang="en-US" b="1"/>
              <a:t>Data visualizations</a:t>
            </a:r>
            <a:r>
              <a:rPr lang="en-US"/>
              <a:t>, </a:t>
            </a:r>
            <a:r>
              <a:rPr lang="en-US" b="1"/>
              <a:t>fact-checking tools</a:t>
            </a:r>
            <a:r>
              <a:rPr lang="en-US"/>
              <a:t>, and </a:t>
            </a:r>
            <a:r>
              <a:rPr lang="en-US" b="1"/>
              <a:t>real-time polling </a:t>
            </a:r>
            <a:r>
              <a:rPr lang="en-US"/>
              <a:t>help students gain a deeper understanding of complex issues.</a:t>
            </a:r>
            <a:br>
              <a:rPr lang="en-US"/>
            </a:br>
            <a:endParaRPr/>
          </a:p>
          <a:p>
            <a:pPr marL="0" lvl="0" indent="0" algn="l" rtl="0">
              <a:lnSpc>
                <a:spcPct val="100000"/>
              </a:lnSpc>
              <a:spcBef>
                <a:spcPts val="0"/>
              </a:spcBef>
              <a:spcAft>
                <a:spcPts val="0"/>
              </a:spcAft>
              <a:buSzPct val="117647"/>
              <a:buNone/>
            </a:pPr>
            <a:endParaRPr/>
          </a:p>
          <a:p>
            <a:pPr marL="0" lvl="0" indent="0" algn="l" rtl="0">
              <a:lnSpc>
                <a:spcPct val="100000"/>
              </a:lnSpc>
              <a:spcBef>
                <a:spcPts val="0"/>
              </a:spcBef>
              <a:spcAft>
                <a:spcPts val="0"/>
              </a:spcAft>
              <a:buSzPct val="94117"/>
              <a:buNone/>
            </a:pPr>
            <a:r>
              <a:rPr lang="en-US" sz="3500" b="1"/>
              <a:t>How the use of digital tools aligns with adult learning theories</a:t>
            </a:r>
            <a:br>
              <a:rPr lang="en-US" b="1"/>
            </a:br>
            <a:endParaRPr b="1"/>
          </a:p>
          <a:p>
            <a:pPr marL="0" lvl="0" indent="0" algn="l" rtl="0">
              <a:lnSpc>
                <a:spcPct val="100000"/>
              </a:lnSpc>
              <a:spcBef>
                <a:spcPts val="0"/>
              </a:spcBef>
              <a:spcAft>
                <a:spcPts val="0"/>
              </a:spcAft>
              <a:buSzPct val="117647"/>
              <a:buNone/>
            </a:pPr>
            <a:r>
              <a:rPr lang="en-US"/>
              <a:t>Technology-facilitated dialogue and exposure to diverse perspectives in an online political debate forum catalyze a shift in a student's previously perspective, fostering open-mindedness and nuanced understanding of complex issues.</a:t>
            </a:r>
            <a:endParaRPr/>
          </a:p>
        </p:txBody>
      </p:sp>
      <p:pic>
        <p:nvPicPr>
          <p:cNvPr id="101" name="Google Shape;101;g241dc09e68e_0_0" title="Icon explore"/>
          <p:cNvPicPr preferRelativeResize="0"/>
          <p:nvPr/>
        </p:nvPicPr>
        <p:blipFill rotWithShape="1">
          <a:blip r:embed="rId3">
            <a:alphaModFix/>
          </a:blip>
          <a:srcRect/>
          <a:stretch/>
        </p:blipFill>
        <p:spPr>
          <a:xfrm>
            <a:off x="10897738" y="5581300"/>
            <a:ext cx="1294273" cy="1164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41256b7583_0_52"/>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a:t>Example #2: Theories of Adult Learning</a:t>
            </a:r>
            <a:endParaRPr/>
          </a:p>
        </p:txBody>
      </p:sp>
      <p:sp>
        <p:nvSpPr>
          <p:cNvPr id="107" name="Google Shape;107;g241256b7583_0_52"/>
          <p:cNvSpPr txBox="1">
            <a:spLocks noGrp="1"/>
          </p:cNvSpPr>
          <p:nvPr>
            <p:ph type="body" idx="4294967295"/>
          </p:nvPr>
        </p:nvSpPr>
        <p:spPr>
          <a:xfrm>
            <a:off x="606700" y="1315650"/>
            <a:ext cx="6956400" cy="503070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Clr>
                <a:schemeClr val="dk1"/>
              </a:buClr>
              <a:buSzPts val="3294"/>
              <a:buFont typeface="Arial"/>
              <a:buNone/>
            </a:pPr>
            <a:r>
              <a:rPr lang="en-US" sz="3000" b="1"/>
              <a:t>What this can look like</a:t>
            </a:r>
            <a:endParaRPr sz="3000" b="1"/>
          </a:p>
          <a:p>
            <a:pPr marL="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US" sz="2600" b="1"/>
              <a:t>Self-directed learning</a:t>
            </a:r>
            <a:r>
              <a:rPr lang="en-US" sz="2600"/>
              <a:t>:</a:t>
            </a:r>
            <a:r>
              <a:rPr lang="en-US" sz="2600" b="1"/>
              <a:t> </a:t>
            </a:r>
            <a:r>
              <a:rPr lang="en-US" sz="2600"/>
              <a:t>An English language learner uses an </a:t>
            </a:r>
            <a:r>
              <a:rPr lang="en-US" sz="2600" b="1"/>
              <a:t>app </a:t>
            </a:r>
            <a:r>
              <a:rPr lang="en-US" sz="2600"/>
              <a:t>like Duolingo to set personal goals, practice daily, and engage in bite-sized, game-like lessons tailored to their proficiency level.</a:t>
            </a:r>
            <a:br>
              <a:rPr lang="en-US" sz="2600"/>
            </a:br>
            <a:endParaRPr sz="2600"/>
          </a:p>
          <a:p>
            <a:pPr marL="0" lvl="0" indent="0" algn="l" rtl="0">
              <a:spcBef>
                <a:spcPts val="0"/>
              </a:spcBef>
              <a:spcAft>
                <a:spcPts val="0"/>
              </a:spcAft>
              <a:buNone/>
            </a:pPr>
            <a:r>
              <a:rPr lang="en-US" sz="3000" b="1"/>
              <a:t>How the strategy aligns with adult learning theories</a:t>
            </a:r>
            <a:endParaRPr sz="3000"/>
          </a:p>
          <a:p>
            <a:pPr marL="0" lvl="0" indent="0" algn="l" rtl="0">
              <a:lnSpc>
                <a:spcPct val="100000"/>
              </a:lnSpc>
              <a:spcBef>
                <a:spcPts val="0"/>
              </a:spcBef>
              <a:spcAft>
                <a:spcPts val="0"/>
              </a:spcAft>
              <a:buNone/>
            </a:pPr>
            <a:endParaRPr sz="2600"/>
          </a:p>
          <a:p>
            <a:pPr marL="0" lvl="0" indent="0" algn="l" rtl="0">
              <a:lnSpc>
                <a:spcPct val="100000"/>
              </a:lnSpc>
              <a:spcBef>
                <a:spcPts val="0"/>
              </a:spcBef>
              <a:spcAft>
                <a:spcPts val="0"/>
              </a:spcAft>
              <a:buNone/>
            </a:pPr>
            <a:r>
              <a:rPr lang="en-US" sz="2600"/>
              <a:t>Enables students to take ownership of their learning paths</a:t>
            </a:r>
            <a:endParaRPr sz="2600"/>
          </a:p>
        </p:txBody>
      </p:sp>
      <p:pic>
        <p:nvPicPr>
          <p:cNvPr id="108" name="Google Shape;108;g241256b7583_0_52" title="Image of self learning app on phone"/>
          <p:cNvPicPr preferRelativeResize="0"/>
          <p:nvPr/>
        </p:nvPicPr>
        <p:blipFill rotWithShape="1">
          <a:blip r:embed="rId3">
            <a:alphaModFix/>
          </a:blip>
          <a:srcRect/>
          <a:stretch/>
        </p:blipFill>
        <p:spPr>
          <a:xfrm>
            <a:off x="7038600" y="1040726"/>
            <a:ext cx="4957601" cy="4957601"/>
          </a:xfrm>
          <a:prstGeom prst="rect">
            <a:avLst/>
          </a:prstGeom>
          <a:noFill/>
          <a:ln>
            <a:noFill/>
          </a:ln>
        </p:spPr>
      </p:pic>
      <p:pic>
        <p:nvPicPr>
          <p:cNvPr id="109" name="Google Shape;109;g241256b7583_0_52" title="Icon explore"/>
          <p:cNvPicPr preferRelativeResize="0"/>
          <p:nvPr/>
        </p:nvPicPr>
        <p:blipFill rotWithShape="1">
          <a:blip r:embed="rId4">
            <a:alphaModFix/>
          </a:blip>
          <a:srcRect/>
          <a:stretch/>
        </p:blipFill>
        <p:spPr>
          <a:xfrm>
            <a:off x="10897738" y="5581300"/>
            <a:ext cx="1294273" cy="1164850"/>
          </a:xfrm>
          <a:prstGeom prst="rect">
            <a:avLst/>
          </a:prstGeom>
          <a:noFill/>
          <a:ln>
            <a:noFill/>
          </a:ln>
        </p:spPr>
      </p:pic>
    </p:spTree>
  </p:cSld>
  <p:clrMapOvr>
    <a:masterClrMapping/>
  </p:clrMapOvr>
</p:sld>
</file>

<file path=ppt/theme/theme1.xml><?xml version="1.0" encoding="utf-8"?>
<a:theme xmlns:a="http://schemas.openxmlformats.org/drawingml/2006/main" name="Master">
  <a:themeElements>
    <a:clrScheme name="Custom 3">
      <a:dk1>
        <a:srgbClr val="000000"/>
      </a:dk1>
      <a:lt1>
        <a:srgbClr val="FFFFFF"/>
      </a:lt1>
      <a:dk2>
        <a:srgbClr val="39302A"/>
      </a:dk2>
      <a:lt2>
        <a:srgbClr val="E5DEDB"/>
      </a:lt2>
      <a:accent1>
        <a:srgbClr val="1878BA"/>
      </a:accent1>
      <a:accent2>
        <a:srgbClr val="F8931D"/>
      </a:accent2>
      <a:accent3>
        <a:srgbClr val="CE8D3E"/>
      </a:accent3>
      <a:accent4>
        <a:srgbClr val="EC7016"/>
      </a:accent4>
      <a:accent5>
        <a:srgbClr val="E64823"/>
      </a:accent5>
      <a:accent6>
        <a:srgbClr val="9C6A6A"/>
      </a:accent6>
      <a:hlink>
        <a:srgbClr val="0922CF"/>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3319</Words>
  <Application>Microsoft Office PowerPoint</Application>
  <PresentationFormat>Widescreen</PresentationFormat>
  <Paragraphs>193</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Noto Sans Symbols</vt:lpstr>
      <vt:lpstr>Arial Black</vt:lpstr>
      <vt:lpstr>Arial</vt:lpstr>
      <vt:lpstr>Master</vt:lpstr>
      <vt:lpstr>PowerPoint Presentation</vt:lpstr>
      <vt:lpstr>Welcome to Chapter 3!</vt:lpstr>
      <vt:lpstr>Session Objectives</vt:lpstr>
      <vt:lpstr>Session Agenda</vt:lpstr>
      <vt:lpstr>Warm-Up</vt:lpstr>
      <vt:lpstr>Quick Brainstorm</vt:lpstr>
      <vt:lpstr>Theories of Adult Learning</vt:lpstr>
      <vt:lpstr>Example #1: Theories of Adult Learning</vt:lpstr>
      <vt:lpstr>Example #2: Theories of Adult Learning</vt:lpstr>
      <vt:lpstr>Applying Theories of Adult Learning</vt:lpstr>
      <vt:lpstr>Sharing Micro-Lessons</vt:lpstr>
      <vt:lpstr>Sample Feedback</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Lehrman, Joey</cp:lastModifiedBy>
  <cp:revision>2</cp:revision>
  <dcterms:created xsi:type="dcterms:W3CDTF">2019-01-28T20:07:54Z</dcterms:created>
  <dcterms:modified xsi:type="dcterms:W3CDTF">2023-06-30T12:28:19Z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